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sldIdLst>
    <p:sldId id="257" r:id="rId4"/>
    <p:sldId id="256" r:id="rId5"/>
    <p:sldId id="259" r:id="rId6"/>
    <p:sldId id="321" r:id="rId7"/>
    <p:sldId id="260" r:id="rId8"/>
    <p:sldId id="261" r:id="rId9"/>
    <p:sldId id="262" r:id="rId10"/>
    <p:sldId id="287" r:id="rId11"/>
    <p:sldId id="288" r:id="rId12"/>
    <p:sldId id="289" r:id="rId13"/>
    <p:sldId id="300" r:id="rId14"/>
    <p:sldId id="299" r:id="rId15"/>
    <p:sldId id="301" r:id="rId16"/>
    <p:sldId id="320" r:id="rId17"/>
    <p:sldId id="307" r:id="rId18"/>
    <p:sldId id="290" r:id="rId19"/>
    <p:sldId id="308" r:id="rId20"/>
    <p:sldId id="309" r:id="rId21"/>
    <p:sldId id="310" r:id="rId22"/>
    <p:sldId id="311" r:id="rId23"/>
    <p:sldId id="313" r:id="rId24"/>
    <p:sldId id="314" r:id="rId25"/>
    <p:sldId id="315" r:id="rId26"/>
    <p:sldId id="316" r:id="rId27"/>
    <p:sldId id="303" r:id="rId28"/>
    <p:sldId id="317" r:id="rId29"/>
    <p:sldId id="31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6006B-54E3-4589-A1FF-5A3BA76D064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00FB735-2AEC-48AF-8FE3-B2FCEBAA16F4}">
      <dgm:prSet/>
      <dgm:spPr/>
      <dgm:t>
        <a:bodyPr/>
        <a:lstStyle/>
        <a:p>
          <a:r>
            <a:rPr lang="en-NZ" dirty="0" err="1"/>
            <a:t>Māhunga</a:t>
          </a:r>
          <a:r>
            <a:rPr lang="en-NZ" dirty="0"/>
            <a:t> </a:t>
          </a:r>
          <a:r>
            <a:rPr lang="en-NZ" dirty="0" err="1"/>
            <a:t>Pakihiwi</a:t>
          </a:r>
          <a:r>
            <a:rPr lang="en-NZ" dirty="0"/>
            <a:t> Puku Hope </a:t>
          </a:r>
          <a:r>
            <a:rPr lang="en-NZ" dirty="0" err="1"/>
            <a:t>Waewae</a:t>
          </a:r>
          <a:endParaRPr lang="en-US" dirty="0"/>
        </a:p>
      </dgm:t>
    </dgm:pt>
    <dgm:pt modelId="{875C3CE3-1ECE-498D-8529-275A721D2C7F}" type="parTrans" cxnId="{73070987-05C8-4612-B998-A71C4158D79E}">
      <dgm:prSet/>
      <dgm:spPr/>
      <dgm:t>
        <a:bodyPr/>
        <a:lstStyle/>
        <a:p>
          <a:endParaRPr lang="en-US"/>
        </a:p>
      </dgm:t>
    </dgm:pt>
    <dgm:pt modelId="{FB836BEC-D33C-40D0-921B-CA5D7CF82502}" type="sibTrans" cxnId="{73070987-05C8-4612-B998-A71C4158D79E}">
      <dgm:prSet/>
      <dgm:spPr/>
      <dgm:t>
        <a:bodyPr/>
        <a:lstStyle/>
        <a:p>
          <a:endParaRPr lang="en-US"/>
        </a:p>
      </dgm:t>
    </dgm:pt>
    <dgm:pt modelId="{4BDA3971-7476-4DDA-BAC8-2D80BA851054}">
      <dgm:prSet/>
      <dgm:spPr/>
      <dgm:t>
        <a:bodyPr/>
        <a:lstStyle/>
        <a:p>
          <a:r>
            <a:rPr lang="en-NZ"/>
            <a:t>Taringa whatu ihu waha e</a:t>
          </a:r>
          <a:endParaRPr lang="en-US"/>
        </a:p>
      </dgm:t>
    </dgm:pt>
    <dgm:pt modelId="{470936DE-D4A8-4F2E-9E6A-83B4D6F82E2F}" type="parTrans" cxnId="{22532EBF-1476-4839-ADA3-1F7D3E7AA346}">
      <dgm:prSet/>
      <dgm:spPr/>
      <dgm:t>
        <a:bodyPr/>
        <a:lstStyle/>
        <a:p>
          <a:endParaRPr lang="en-US"/>
        </a:p>
      </dgm:t>
    </dgm:pt>
    <dgm:pt modelId="{7759370D-5923-45F6-B809-10062FAFD5E5}" type="sibTrans" cxnId="{22532EBF-1476-4839-ADA3-1F7D3E7AA346}">
      <dgm:prSet/>
      <dgm:spPr/>
      <dgm:t>
        <a:bodyPr/>
        <a:lstStyle/>
        <a:p>
          <a:endParaRPr lang="en-US"/>
        </a:p>
      </dgm:t>
    </dgm:pt>
    <dgm:pt modelId="{D074CFDC-BEC8-43C9-BEB8-9FF6F7CEC82B}" type="pres">
      <dgm:prSet presAssocID="{2FB6006B-54E3-4589-A1FF-5A3BA76D0647}" presName="linear" presStyleCnt="0">
        <dgm:presLayoutVars>
          <dgm:animLvl val="lvl"/>
          <dgm:resizeHandles val="exact"/>
        </dgm:presLayoutVars>
      </dgm:prSet>
      <dgm:spPr/>
    </dgm:pt>
    <dgm:pt modelId="{592C0D30-325E-4540-8002-9C27F63F670D}" type="pres">
      <dgm:prSet presAssocID="{600FB735-2AEC-48AF-8FE3-B2FCEBAA16F4}" presName="parentText" presStyleLbl="node1" presStyleIdx="0" presStyleCnt="2">
        <dgm:presLayoutVars>
          <dgm:chMax val="0"/>
          <dgm:bulletEnabled val="1"/>
        </dgm:presLayoutVars>
      </dgm:prSet>
      <dgm:spPr/>
    </dgm:pt>
    <dgm:pt modelId="{B9A3AFB6-758F-4A5E-8649-D37294844315}" type="pres">
      <dgm:prSet presAssocID="{FB836BEC-D33C-40D0-921B-CA5D7CF82502}" presName="spacer" presStyleCnt="0"/>
      <dgm:spPr/>
    </dgm:pt>
    <dgm:pt modelId="{2198B134-B59C-4B3C-93BD-78F9A26D7A77}" type="pres">
      <dgm:prSet presAssocID="{4BDA3971-7476-4DDA-BAC8-2D80BA851054}" presName="parentText" presStyleLbl="node1" presStyleIdx="1" presStyleCnt="2">
        <dgm:presLayoutVars>
          <dgm:chMax val="0"/>
          <dgm:bulletEnabled val="1"/>
        </dgm:presLayoutVars>
      </dgm:prSet>
      <dgm:spPr/>
    </dgm:pt>
  </dgm:ptLst>
  <dgm:cxnLst>
    <dgm:cxn modelId="{B7A20D4A-8671-4590-816A-D7943640E5B1}" type="presOf" srcId="{600FB735-2AEC-48AF-8FE3-B2FCEBAA16F4}" destId="{592C0D30-325E-4540-8002-9C27F63F670D}" srcOrd="0" destOrd="0" presId="urn:microsoft.com/office/officeart/2005/8/layout/vList2"/>
    <dgm:cxn modelId="{73070987-05C8-4612-B998-A71C4158D79E}" srcId="{2FB6006B-54E3-4589-A1FF-5A3BA76D0647}" destId="{600FB735-2AEC-48AF-8FE3-B2FCEBAA16F4}" srcOrd="0" destOrd="0" parTransId="{875C3CE3-1ECE-498D-8529-275A721D2C7F}" sibTransId="{FB836BEC-D33C-40D0-921B-CA5D7CF82502}"/>
    <dgm:cxn modelId="{405D94A0-0C55-4D67-BFDA-8AE060CDC59B}" type="presOf" srcId="{2FB6006B-54E3-4589-A1FF-5A3BA76D0647}" destId="{D074CFDC-BEC8-43C9-BEB8-9FF6F7CEC82B}" srcOrd="0" destOrd="0" presId="urn:microsoft.com/office/officeart/2005/8/layout/vList2"/>
    <dgm:cxn modelId="{776F1EA7-1E21-4A6D-95C8-6ECF57D56B36}" type="presOf" srcId="{4BDA3971-7476-4DDA-BAC8-2D80BA851054}" destId="{2198B134-B59C-4B3C-93BD-78F9A26D7A77}" srcOrd="0" destOrd="0" presId="urn:microsoft.com/office/officeart/2005/8/layout/vList2"/>
    <dgm:cxn modelId="{22532EBF-1476-4839-ADA3-1F7D3E7AA346}" srcId="{2FB6006B-54E3-4589-A1FF-5A3BA76D0647}" destId="{4BDA3971-7476-4DDA-BAC8-2D80BA851054}" srcOrd="1" destOrd="0" parTransId="{470936DE-D4A8-4F2E-9E6A-83B4D6F82E2F}" sibTransId="{7759370D-5923-45F6-B809-10062FAFD5E5}"/>
    <dgm:cxn modelId="{34BDEC90-609D-4283-810E-B319EE92E097}" type="presParOf" srcId="{D074CFDC-BEC8-43C9-BEB8-9FF6F7CEC82B}" destId="{592C0D30-325E-4540-8002-9C27F63F670D}" srcOrd="0" destOrd="0" presId="urn:microsoft.com/office/officeart/2005/8/layout/vList2"/>
    <dgm:cxn modelId="{DF902B5B-FEA1-46B4-B565-0077BD9950C3}" type="presParOf" srcId="{D074CFDC-BEC8-43C9-BEB8-9FF6F7CEC82B}" destId="{B9A3AFB6-758F-4A5E-8649-D37294844315}" srcOrd="1" destOrd="0" presId="urn:microsoft.com/office/officeart/2005/8/layout/vList2"/>
    <dgm:cxn modelId="{DC1742F3-8CEF-4738-B79A-228A5519E22D}" type="presParOf" srcId="{D074CFDC-BEC8-43C9-BEB8-9FF6F7CEC82B}" destId="{2198B134-B59C-4B3C-93BD-78F9A26D7A7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C0D30-325E-4540-8002-9C27F63F670D}">
      <dsp:nvSpPr>
        <dsp:cNvPr id="0" name=""/>
        <dsp:cNvSpPr/>
      </dsp:nvSpPr>
      <dsp:spPr>
        <a:xfrm>
          <a:off x="0" y="598831"/>
          <a:ext cx="6588691" cy="2267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NZ" sz="5700" kern="1200" dirty="0" err="1"/>
            <a:t>Māhunga</a:t>
          </a:r>
          <a:r>
            <a:rPr lang="en-NZ" sz="5700" kern="1200" dirty="0"/>
            <a:t> </a:t>
          </a:r>
          <a:r>
            <a:rPr lang="en-NZ" sz="5700" kern="1200" dirty="0" err="1"/>
            <a:t>Pakihiwi</a:t>
          </a:r>
          <a:r>
            <a:rPr lang="en-NZ" sz="5700" kern="1200" dirty="0"/>
            <a:t> Puku Hope </a:t>
          </a:r>
          <a:r>
            <a:rPr lang="en-NZ" sz="5700" kern="1200" dirty="0" err="1"/>
            <a:t>Waewae</a:t>
          </a:r>
          <a:endParaRPr lang="en-US" sz="5700" kern="1200" dirty="0"/>
        </a:p>
      </dsp:txBody>
      <dsp:txXfrm>
        <a:off x="110688" y="709519"/>
        <a:ext cx="6367315" cy="2046084"/>
      </dsp:txXfrm>
    </dsp:sp>
    <dsp:sp modelId="{2198B134-B59C-4B3C-93BD-78F9A26D7A77}">
      <dsp:nvSpPr>
        <dsp:cNvPr id="0" name=""/>
        <dsp:cNvSpPr/>
      </dsp:nvSpPr>
      <dsp:spPr>
        <a:xfrm>
          <a:off x="0" y="3030451"/>
          <a:ext cx="6588691" cy="22674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NZ" sz="5700" kern="1200"/>
            <a:t>Taringa whatu ihu waha e</a:t>
          </a:r>
          <a:endParaRPr lang="en-US" sz="5700" kern="1200"/>
        </a:p>
      </dsp:txBody>
      <dsp:txXfrm>
        <a:off x="110688" y="3141139"/>
        <a:ext cx="6367315" cy="20460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35C2-AEAC-4DFE-9CA3-26D2B42366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A279CAE-6990-4184-B768-1F04FDA8A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00B297E-FB8B-45C9-B80B-E50CDA9970FE}"/>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5" name="Footer Placeholder 4">
            <a:extLst>
              <a:ext uri="{FF2B5EF4-FFF2-40B4-BE49-F238E27FC236}">
                <a16:creationId xmlns:a16="http://schemas.microsoft.com/office/drawing/2014/main" id="{3084B067-20F5-4904-8F42-C8C2F92754D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89562D0-DBCC-40D1-A0F3-FBF84F277A5E}"/>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394982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F81BC-7597-48EC-A506-CDE4A0D5F957}"/>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709AA8C-6C92-4A78-9E27-981578C5B1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B679D7B-0700-4056-BDDB-02BE218A8F8C}"/>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5" name="Footer Placeholder 4">
            <a:extLst>
              <a:ext uri="{FF2B5EF4-FFF2-40B4-BE49-F238E27FC236}">
                <a16:creationId xmlns:a16="http://schemas.microsoft.com/office/drawing/2014/main" id="{DE5849BF-528F-49FF-AAF4-72B0DA544C2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B56D630-9F2C-47C0-A6F1-86ADE2584CC7}"/>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177732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A993A9-5170-40F4-90CF-C89E3DA689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1911E62-0136-4378-BC8D-2B58D9EF4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4596F5B-217E-4DD0-99CB-14BD5987BE86}"/>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5" name="Footer Placeholder 4">
            <a:extLst>
              <a:ext uri="{FF2B5EF4-FFF2-40B4-BE49-F238E27FC236}">
                <a16:creationId xmlns:a16="http://schemas.microsoft.com/office/drawing/2014/main" id="{183E940F-E738-4633-B3AA-92B09EF9F2A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126DCBD-8915-4279-A12D-70C1A9D05EC2}"/>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392080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486168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651599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7D2FDC1-8C7A-E64F-900F-A552767E8EB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52051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7D2FDC1-8C7A-E64F-900F-A552767E8EB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78689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7D2FDC1-8C7A-E64F-900F-A552767E8EB8}"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497863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7D2FDC1-8C7A-E64F-900F-A552767E8EB8}"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649601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2FDC1-8C7A-E64F-900F-A552767E8EB8}"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3317873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7D2FDC1-8C7A-E64F-900F-A552767E8EB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2144490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6EBF-8E0E-4952-A696-33E7B85C8B0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9F66DD92-1419-4E69-93E9-F2EC813AC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84D38BA-B7AF-468C-8EE1-CF3E756AA4A3}"/>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5" name="Footer Placeholder 4">
            <a:extLst>
              <a:ext uri="{FF2B5EF4-FFF2-40B4-BE49-F238E27FC236}">
                <a16:creationId xmlns:a16="http://schemas.microsoft.com/office/drawing/2014/main" id="{43323439-BC2C-422B-8548-11C3BA9C68F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D1435C0-4FB2-4564-93F1-CB9343A9DE87}"/>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1655601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7D2FDC1-8C7A-E64F-900F-A552767E8EB8}"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3824251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3729569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7D2FDC1-8C7A-E64F-900F-A552767E8EB8}"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164FA-2F2E-5641-87E1-970958E04659}" type="slidenum">
              <a:rPr lang="en-US" smtClean="0"/>
              <a:pPr/>
              <a:t>‹#›</a:t>
            </a:fld>
            <a:endParaRPr lang="en-US"/>
          </a:p>
        </p:txBody>
      </p:sp>
    </p:spTree>
    <p:extLst>
      <p:ext uri="{BB962C8B-B14F-4D97-AF65-F5344CB8AC3E}">
        <p14:creationId xmlns:p14="http://schemas.microsoft.com/office/powerpoint/2010/main" val="1613669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DB0D6C-70A4-45D0-8930-DA4BBE7C793C}" type="datetimeFigureOut">
              <a:rPr lang="en-NZ" smtClean="0"/>
              <a:pPr/>
              <a:t>30/04/2020</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61D1AD81-E6B8-4757-A85E-A808ED3B3CC8}" type="slidenum">
              <a:rPr lang="en-NZ" smtClean="0"/>
              <a:pPr/>
              <a:t>‹#›</a:t>
            </a:fld>
            <a:endParaRPr lang="en-NZ"/>
          </a:p>
        </p:txBody>
      </p:sp>
    </p:spTree>
    <p:extLst>
      <p:ext uri="{BB962C8B-B14F-4D97-AF65-F5344CB8AC3E}">
        <p14:creationId xmlns:p14="http://schemas.microsoft.com/office/powerpoint/2010/main" val="1116219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30/04/2020</a:t>
            </a:fld>
            <a:endParaRPr lang="en-NZ"/>
          </a:p>
        </p:txBody>
      </p:sp>
      <p:sp>
        <p:nvSpPr>
          <p:cNvPr id="5" name="Footer Placeholder 4"/>
          <p:cNvSpPr>
            <a:spLocks noGrp="1"/>
          </p:cNvSpPr>
          <p:nvPr>
            <p:ph type="ftr" sz="quarter" idx="11"/>
          </p:nvPr>
        </p:nvSpPr>
        <p:spPr/>
        <p:txBody>
          <a:bodyPr/>
          <a:lstStyle/>
          <a:p>
            <a:endParaRPr lang="en-NZ"/>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3098880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30/04/2020</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817581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6C278-191B-497A-A838-F446DD1F65C5}" type="datetimeFigureOut">
              <a:rPr lang="en-NZ" smtClean="0"/>
              <a:t>30/04/2020</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933360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F6C278-191B-497A-A838-F446DD1F65C5}" type="datetimeFigureOut">
              <a:rPr lang="en-NZ" smtClean="0"/>
              <a:t>30/04/2020</a:t>
            </a:fld>
            <a:endParaRPr lang="en-NZ"/>
          </a:p>
        </p:txBody>
      </p:sp>
      <p:sp>
        <p:nvSpPr>
          <p:cNvPr id="6" name="Footer Placeholder 5"/>
          <p:cNvSpPr>
            <a:spLocks noGrp="1"/>
          </p:cNvSpPr>
          <p:nvPr>
            <p:ph type="ftr" sz="quarter" idx="11"/>
          </p:nvPr>
        </p:nvSpPr>
        <p:spPr/>
        <p:txBody>
          <a:bodyPr/>
          <a:lstStyle/>
          <a:p>
            <a:endParaRPr lang="en-NZ"/>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926797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6C278-191B-497A-A838-F446DD1F65C5}" type="datetimeFigureOut">
              <a:rPr lang="en-NZ" smtClean="0"/>
              <a:t>30/04/2020</a:t>
            </a:fld>
            <a:endParaRPr lang="en-NZ"/>
          </a:p>
        </p:txBody>
      </p:sp>
      <p:sp>
        <p:nvSpPr>
          <p:cNvPr id="8" name="Footer Placeholder 7"/>
          <p:cNvSpPr>
            <a:spLocks noGrp="1"/>
          </p:cNvSpPr>
          <p:nvPr>
            <p:ph type="ftr" sz="quarter" idx="11"/>
          </p:nvPr>
        </p:nvSpPr>
        <p:spPr/>
        <p:txBody>
          <a:bodyPr/>
          <a:lstStyle/>
          <a:p>
            <a:endParaRPr lang="en-NZ"/>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2533340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6C278-191B-497A-A838-F446DD1F65C5}" type="datetimeFigureOut">
              <a:rPr lang="en-NZ" smtClean="0"/>
              <a:t>30/04/2020</a:t>
            </a:fld>
            <a:endParaRPr lang="en-NZ"/>
          </a:p>
        </p:txBody>
      </p:sp>
      <p:sp>
        <p:nvSpPr>
          <p:cNvPr id="4" name="Footer Placeholder 3"/>
          <p:cNvSpPr>
            <a:spLocks noGrp="1"/>
          </p:cNvSpPr>
          <p:nvPr>
            <p:ph type="ftr" sz="quarter" idx="11"/>
          </p:nvPr>
        </p:nvSpPr>
        <p:spPr/>
        <p:txBody>
          <a:bodyPr/>
          <a:lstStyle/>
          <a:p>
            <a:endParaRPr lang="en-NZ"/>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334604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7B80-12B1-485C-8752-87458217C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F38F162-CCD9-4D69-A328-09A3590D4A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8F1955-2B21-43A8-9820-B8D6AA6AAEBB}"/>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5" name="Footer Placeholder 4">
            <a:extLst>
              <a:ext uri="{FF2B5EF4-FFF2-40B4-BE49-F238E27FC236}">
                <a16:creationId xmlns:a16="http://schemas.microsoft.com/office/drawing/2014/main" id="{17C0C396-DA16-464B-95AF-14881257F6B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2EC78E3-1FAB-4A2D-B7D4-1240975C0204}"/>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668498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6C278-191B-497A-A838-F446DD1F65C5}" type="datetimeFigureOut">
              <a:rPr lang="en-NZ" smtClean="0"/>
              <a:t>30/04/2020</a:t>
            </a:fld>
            <a:endParaRPr lang="en-NZ"/>
          </a:p>
        </p:txBody>
      </p:sp>
      <p:sp>
        <p:nvSpPr>
          <p:cNvPr id="3" name="Footer Placeholder 2"/>
          <p:cNvSpPr>
            <a:spLocks noGrp="1"/>
          </p:cNvSpPr>
          <p:nvPr>
            <p:ph type="ftr" sz="quarter" idx="11"/>
          </p:nvPr>
        </p:nvSpPr>
        <p:spPr/>
        <p:txBody>
          <a:bodyPr/>
          <a:lstStyle/>
          <a:p>
            <a:endParaRPr lang="en-NZ"/>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276139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30/04/2020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229902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30/04/2020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147050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6C278-191B-497A-A838-F446DD1F65C5}" type="datetimeFigureOut">
              <a:rPr lang="en-NZ" smtClean="0"/>
              <a:t>30/04/2020</a:t>
            </a:fld>
            <a:endParaRPr lang="en-NZ"/>
          </a:p>
        </p:txBody>
      </p:sp>
      <p:sp>
        <p:nvSpPr>
          <p:cNvPr id="5" name="Footer Placeholder 4"/>
          <p:cNvSpPr>
            <a:spLocks noGrp="1"/>
          </p:cNvSpPr>
          <p:nvPr>
            <p:ph type="ftr" sz="quarter" idx="11"/>
          </p:nvPr>
        </p:nvSpPr>
        <p:spPr/>
        <p:txBody>
          <a:bodyPr/>
          <a:lstStyle/>
          <a:p>
            <a:endParaRPr lang="en-NZ"/>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259094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F6C278-191B-497A-A838-F446DD1F65C5}" type="datetimeFigureOut">
              <a:rPr lang="en-NZ" smtClean="0"/>
              <a:t>30/04/2020</a:t>
            </a:fld>
            <a:endParaRPr lang="en-NZ"/>
          </a:p>
        </p:txBody>
      </p:sp>
      <p:sp>
        <p:nvSpPr>
          <p:cNvPr id="5" name="Footer Placeholder 4"/>
          <p:cNvSpPr>
            <a:spLocks noGrp="1"/>
          </p:cNvSpPr>
          <p:nvPr>
            <p:ph type="ftr" sz="quarter" idx="11"/>
          </p:nvPr>
        </p:nvSpPr>
        <p:spPr/>
        <p:txBody>
          <a:bodyPr/>
          <a:lstStyle/>
          <a:p>
            <a:endParaRPr lang="en-NZ"/>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54B0F233-BE9C-412A-A505-22B2662F9652}" type="slidenum">
              <a:rPr lang="en-NZ" smtClean="0"/>
              <a:t>‹#›</a:t>
            </a:fld>
            <a:endParaRPr lang="en-NZ"/>
          </a:p>
        </p:txBody>
      </p:sp>
      <p:sp>
        <p:nvSpPr>
          <p:cNvPr id="14" name="TextBox 13"/>
          <p:cNvSpPr txBox="1"/>
          <p:nvPr/>
        </p:nvSpPr>
        <p:spPr>
          <a:xfrm>
            <a:off x="2467652" y="648005"/>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8988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30/04/2020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2145935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30/04/2020</a:t>
            </a:fld>
            <a:endParaRPr lang="en-NZ"/>
          </a:p>
        </p:txBody>
      </p:sp>
      <p:sp>
        <p:nvSpPr>
          <p:cNvPr id="6" name="Footer Placeholder 5"/>
          <p:cNvSpPr>
            <a:spLocks noGrp="1"/>
          </p:cNvSpPr>
          <p:nvPr>
            <p:ph type="ftr" sz="quarter" idx="11"/>
          </p:nvPr>
        </p:nvSpPr>
        <p:spPr/>
        <p:txBody>
          <a:bodyPr/>
          <a:lstStyle/>
          <a:p>
            <a:endParaRPr lang="en-NZ"/>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
        <p:nvSpPr>
          <p:cNvPr id="17" name="TextBox 16"/>
          <p:cNvSpPr txBox="1"/>
          <p:nvPr/>
        </p:nvSpPr>
        <p:spPr>
          <a:xfrm>
            <a:off x="2467652" y="648005"/>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7053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ABF6C278-191B-497A-A838-F446DD1F65C5}" type="datetimeFigureOut">
              <a:rPr lang="en-NZ" smtClean="0"/>
              <a:t>30/04/2020</a:t>
            </a:fld>
            <a:endParaRPr lang="en-NZ"/>
          </a:p>
        </p:txBody>
      </p:sp>
      <p:sp>
        <p:nvSpPr>
          <p:cNvPr id="6" name="Footer Placeholder 5"/>
          <p:cNvSpPr>
            <a:spLocks noGrp="1"/>
          </p:cNvSpPr>
          <p:nvPr>
            <p:ph type="ftr" sz="quarter" idx="11"/>
          </p:nvPr>
        </p:nvSpPr>
        <p:spPr/>
        <p:txBody>
          <a:bodyPr/>
          <a:lstStyle/>
          <a:p>
            <a:endParaRPr lang="en-NZ"/>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940883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30/04/2020</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1007598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6C278-191B-497A-A838-F446DD1F65C5}" type="datetimeFigureOut">
              <a:rPr lang="en-NZ" smtClean="0"/>
              <a:t>30/04/2020</a:t>
            </a:fld>
            <a:endParaRPr lang="en-NZ"/>
          </a:p>
        </p:txBody>
      </p:sp>
      <p:sp>
        <p:nvSpPr>
          <p:cNvPr id="5" name="Footer Placeholder 4"/>
          <p:cNvSpPr>
            <a:spLocks noGrp="1"/>
          </p:cNvSpPr>
          <p:nvPr>
            <p:ph type="ftr" sz="quarter" idx="11"/>
          </p:nvPr>
        </p:nvSpPr>
        <p:spPr/>
        <p:txBody>
          <a:bodyPr/>
          <a:lstStyle/>
          <a:p>
            <a:endParaRPr lang="en-NZ"/>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B0F233-BE9C-412A-A505-22B2662F9652}" type="slidenum">
              <a:rPr lang="en-NZ" smtClean="0"/>
              <a:t>‹#›</a:t>
            </a:fld>
            <a:endParaRPr lang="en-NZ"/>
          </a:p>
        </p:txBody>
      </p:sp>
    </p:spTree>
    <p:extLst>
      <p:ext uri="{BB962C8B-B14F-4D97-AF65-F5344CB8AC3E}">
        <p14:creationId xmlns:p14="http://schemas.microsoft.com/office/powerpoint/2010/main" val="372704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A2A4-DFB8-4070-A199-F9BC5A8AD76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92F7D47-C396-434B-BE6B-A599FAA0A5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3690D49-8305-4C1F-A629-CF5EF48A1D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A67B79A-B56B-4C42-AA47-7D2F42CFDAD0}"/>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6" name="Footer Placeholder 5">
            <a:extLst>
              <a:ext uri="{FF2B5EF4-FFF2-40B4-BE49-F238E27FC236}">
                <a16:creationId xmlns:a16="http://schemas.microsoft.com/office/drawing/2014/main" id="{AC1044A0-0D80-4FC8-A308-BF2ACA965B9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44A243F-2F6E-4582-A382-03C2811A3185}"/>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312790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4E12-AF81-4C66-9014-6B0B4A4B052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59D16AD-BB6C-48F2-BE9C-736E073EA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2514C9-895E-4A54-AA3E-20469317DE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626CB80F-97EB-46DE-9AE4-6C9736BDE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EE744E-B73D-4B4A-81BA-9D16F2E1E0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B0BD9B9-C70B-412E-B6C2-15D838375699}"/>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8" name="Footer Placeholder 7">
            <a:extLst>
              <a:ext uri="{FF2B5EF4-FFF2-40B4-BE49-F238E27FC236}">
                <a16:creationId xmlns:a16="http://schemas.microsoft.com/office/drawing/2014/main" id="{92119EDE-AFBA-42B1-B913-B2C53036F7F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8611E26E-ADB7-433A-A7A4-5B798FF49F7E}"/>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388013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6ED2-0497-49A1-BF8D-B752B5D59EA7}"/>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8FE706E-AC7B-4F4D-BB74-2538DD38CF33}"/>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4" name="Footer Placeholder 3">
            <a:extLst>
              <a:ext uri="{FF2B5EF4-FFF2-40B4-BE49-F238E27FC236}">
                <a16:creationId xmlns:a16="http://schemas.microsoft.com/office/drawing/2014/main" id="{7476B23C-3B7D-46BA-AD05-A7E3AAEDAF2E}"/>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30425AB-4AA0-4682-88DD-E46F3D1BCFBA}"/>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283267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085923-BD8C-46FB-AF2B-CDD440850CE4}"/>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3" name="Footer Placeholder 2">
            <a:extLst>
              <a:ext uri="{FF2B5EF4-FFF2-40B4-BE49-F238E27FC236}">
                <a16:creationId xmlns:a16="http://schemas.microsoft.com/office/drawing/2014/main" id="{4672C645-4B83-4776-BC58-2D468BCE56AD}"/>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4C23F9D7-FFCE-4E38-87B0-72AF6E8F8EBE}"/>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363024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8893-153C-474D-8EAD-8804F90D2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05830B0-0997-42B3-A157-3DBB401D5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8CB0856-7BB5-436E-AB08-C1D1787BD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1AB3F-A4BB-4B9C-B877-982829BDE995}"/>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6" name="Footer Placeholder 5">
            <a:extLst>
              <a:ext uri="{FF2B5EF4-FFF2-40B4-BE49-F238E27FC236}">
                <a16:creationId xmlns:a16="http://schemas.microsoft.com/office/drawing/2014/main" id="{969F9A8B-554C-4736-BE7F-0923E3942B0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1CC2723-60F3-4A36-986D-D61EC4FC22C2}"/>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259853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EE0F-FAE4-49CF-B8A6-8CF0A2832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61E71AC2-A745-4BE9-9161-C08EB038A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B9E6A0A9-F888-4ADC-BD41-39B202D09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86C77-6165-4E4D-A6A3-EEA66B09D103}"/>
              </a:ext>
            </a:extLst>
          </p:cNvPr>
          <p:cNvSpPr>
            <a:spLocks noGrp="1"/>
          </p:cNvSpPr>
          <p:nvPr>
            <p:ph type="dt" sz="half" idx="10"/>
          </p:nvPr>
        </p:nvSpPr>
        <p:spPr/>
        <p:txBody>
          <a:bodyPr/>
          <a:lstStyle/>
          <a:p>
            <a:fld id="{1ED574E0-E134-4509-B8A1-8D692BDEDBC1}" type="datetimeFigureOut">
              <a:rPr lang="en-NZ" smtClean="0"/>
              <a:t>30/04/2020</a:t>
            </a:fld>
            <a:endParaRPr lang="en-NZ"/>
          </a:p>
        </p:txBody>
      </p:sp>
      <p:sp>
        <p:nvSpPr>
          <p:cNvPr id="6" name="Footer Placeholder 5">
            <a:extLst>
              <a:ext uri="{FF2B5EF4-FFF2-40B4-BE49-F238E27FC236}">
                <a16:creationId xmlns:a16="http://schemas.microsoft.com/office/drawing/2014/main" id="{9CDA80ED-7A07-44C9-93CC-86E4AE1947B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E137EEE-F1A2-48B0-BC26-2A584B32946E}"/>
              </a:ext>
            </a:extLst>
          </p:cNvPr>
          <p:cNvSpPr>
            <a:spLocks noGrp="1"/>
          </p:cNvSpPr>
          <p:nvPr>
            <p:ph type="sldNum" sz="quarter" idx="12"/>
          </p:nvPr>
        </p:nvSpPr>
        <p:spPr/>
        <p:txBody>
          <a:bodyPr/>
          <a:lstStyle/>
          <a:p>
            <a:fld id="{0A2829ED-B97A-4B61-90BB-AB1FB38F71FB}" type="slidenum">
              <a:rPr lang="en-NZ" smtClean="0"/>
              <a:t>‹#›</a:t>
            </a:fld>
            <a:endParaRPr lang="en-NZ"/>
          </a:p>
        </p:txBody>
      </p:sp>
    </p:spTree>
    <p:extLst>
      <p:ext uri="{BB962C8B-B14F-4D97-AF65-F5344CB8AC3E}">
        <p14:creationId xmlns:p14="http://schemas.microsoft.com/office/powerpoint/2010/main" val="162947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7F6F9-39C6-4D87-9897-AA785B17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D063F6D0-196A-46AB-ADF4-8D5FF519C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8552D4D-8D60-46CC-8A32-8143B7FBF5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574E0-E134-4509-B8A1-8D692BDEDBC1}" type="datetimeFigureOut">
              <a:rPr lang="en-NZ" smtClean="0"/>
              <a:t>30/04/2020</a:t>
            </a:fld>
            <a:endParaRPr lang="en-NZ"/>
          </a:p>
        </p:txBody>
      </p:sp>
      <p:sp>
        <p:nvSpPr>
          <p:cNvPr id="5" name="Footer Placeholder 4">
            <a:extLst>
              <a:ext uri="{FF2B5EF4-FFF2-40B4-BE49-F238E27FC236}">
                <a16:creationId xmlns:a16="http://schemas.microsoft.com/office/drawing/2014/main" id="{E64520F6-3BEF-48B2-8D7D-277B2FCDD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C9526C4-244E-466F-A039-AD247AC5F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829ED-B97A-4B61-90BB-AB1FB38F71FB}" type="slidenum">
              <a:rPr lang="en-NZ" smtClean="0"/>
              <a:t>‹#›</a:t>
            </a:fld>
            <a:endParaRPr lang="en-NZ"/>
          </a:p>
        </p:txBody>
      </p:sp>
    </p:spTree>
    <p:extLst>
      <p:ext uri="{BB962C8B-B14F-4D97-AF65-F5344CB8AC3E}">
        <p14:creationId xmlns:p14="http://schemas.microsoft.com/office/powerpoint/2010/main" val="1794973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2FDC1-8C7A-E64F-900F-A552767E8EB8}" type="datetimeFigureOut">
              <a:rPr lang="en-US" smtClean="0"/>
              <a:pPr/>
              <a:t>4/30/2020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164FA-2F2E-5641-87E1-970958E04659}" type="slidenum">
              <a:rPr lang="en-US" smtClean="0"/>
              <a:pPr/>
              <a:t>‹#›</a:t>
            </a:fld>
            <a:endParaRPr lang="en-US"/>
          </a:p>
        </p:txBody>
      </p:sp>
    </p:spTree>
    <p:extLst>
      <p:ext uri="{BB962C8B-B14F-4D97-AF65-F5344CB8AC3E}">
        <p14:creationId xmlns:p14="http://schemas.microsoft.com/office/powerpoint/2010/main" val="1342237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ABF6C278-191B-497A-A838-F446DD1F65C5}" type="datetimeFigureOut">
              <a:rPr lang="en-NZ" smtClean="0"/>
              <a:t>30/04/2020</a:t>
            </a:fld>
            <a:endParaRPr lang="en-NZ"/>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NZ"/>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1500">
                <a:solidFill>
                  <a:srgbClr val="FEFFFF"/>
                </a:solidFill>
              </a:defRPr>
            </a:lvl1pPr>
          </a:lstStyle>
          <a:p>
            <a:fld id="{54B0F233-BE9C-412A-A505-22B2662F9652}" type="slidenum">
              <a:rPr lang="en-NZ" smtClean="0"/>
              <a:t>‹#›</a:t>
            </a:fld>
            <a:endParaRPr lang="en-NZ"/>
          </a:p>
        </p:txBody>
      </p:sp>
    </p:spTree>
    <p:extLst>
      <p:ext uri="{BB962C8B-B14F-4D97-AF65-F5344CB8AC3E}">
        <p14:creationId xmlns:p14="http://schemas.microsoft.com/office/powerpoint/2010/main" val="35184950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laude_Foulke_House" TargetMode="External"/><Relationship Id="rId2" Type="http://schemas.openxmlformats.org/officeDocument/2006/relationships/image" Target="../media/image7.JPG"/><Relationship Id="rId1" Type="http://schemas.openxmlformats.org/officeDocument/2006/relationships/slideLayout" Target="../slideLayouts/slideLayout15.xml"/><Relationship Id="rId6" Type="http://schemas.openxmlformats.org/officeDocument/2006/relationships/hyperlink" Target="https://creativecommons.org/licenses/by-sa/3.0/" TargetMode="External"/><Relationship Id="rId5" Type="http://schemas.openxmlformats.org/officeDocument/2006/relationships/hyperlink" Target="https://pixabay.com/en/school-building-education-property-295210/"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File:Canada_wordmark.svg"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en.wikipedia.org/wiki/List_of_cities_in_New_Zealand" TargetMode="External"/><Relationship Id="rId7" Type="http://schemas.openxmlformats.org/officeDocument/2006/relationships/hyperlink" Target="https://pixabay.com/en/beach-paradise-island-palm-trees-1761410/" TargetMode="External"/><Relationship Id="rId12" Type="http://schemas.openxmlformats.org/officeDocument/2006/relationships/hyperlink" Target="https://creativecommons.org/licenses/by-sa/3.0/" TargetMode="External"/><Relationship Id="rId2" Type="http://schemas.openxmlformats.org/officeDocument/2006/relationships/image" Target="../media/image10.jpg"/><Relationship Id="rId1" Type="http://schemas.openxmlformats.org/officeDocument/2006/relationships/slideLayout" Target="../slideLayouts/slideLayout19.xml"/><Relationship Id="rId6" Type="http://schemas.openxmlformats.org/officeDocument/2006/relationships/image" Target="../media/image12.jpg"/><Relationship Id="rId11" Type="http://schemas.openxmlformats.org/officeDocument/2006/relationships/hyperlink" Target="https://en.wikipedia.org/wiki/New_Zealand_at_the_2008_Rugby_League_World_Cup" TargetMode="External"/><Relationship Id="rId5" Type="http://schemas.openxmlformats.org/officeDocument/2006/relationships/hyperlink" Target="https://en.wikipedia.org/wiki/The_Zoo_(2017_TV_series)" TargetMode="External"/><Relationship Id="rId10" Type="http://schemas.openxmlformats.org/officeDocument/2006/relationships/image" Target="../media/image14.jpg"/><Relationship Id="rId4" Type="http://schemas.openxmlformats.org/officeDocument/2006/relationships/image" Target="../media/image11.png"/><Relationship Id="rId9" Type="http://schemas.openxmlformats.org/officeDocument/2006/relationships/hyperlink" Target="http://www.flickr.com/photos/timetrax/376152628/"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anotherbiteofthecherry.blogspot.com/2009_04_01_archive.html" TargetMode="External"/><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https://www.flickr.com/photos/foxypar4/1362421141" TargetMode="External"/><Relationship Id="rId2" Type="http://schemas.openxmlformats.org/officeDocument/2006/relationships/image" Target="../media/image23.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Fqtk_bcrnso?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iI7BIZLLwM?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RiI7BIZLLwM?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Rotorua"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wiifm69/2424168458/"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410817"/>
            <a:ext cx="6105194" cy="3663901"/>
          </a:xfrm>
        </p:spPr>
        <p:txBody>
          <a:bodyPr>
            <a:normAutofit/>
          </a:bodyPr>
          <a:lstStyle/>
          <a:p>
            <a:pPr>
              <a:lnSpc>
                <a:spcPct val="90000"/>
              </a:lnSpc>
            </a:pPr>
            <a:r>
              <a:rPr lang="en-US" i="1" dirty="0" err="1">
                <a:solidFill>
                  <a:srgbClr val="FFFFFF"/>
                </a:solidFill>
              </a:rPr>
              <a:t>Te</a:t>
            </a:r>
            <a:r>
              <a:rPr lang="en-US" i="1" dirty="0">
                <a:solidFill>
                  <a:srgbClr val="FFFFFF"/>
                </a:solidFill>
              </a:rPr>
              <a:t> </a:t>
            </a:r>
            <a:r>
              <a:rPr lang="en-US" i="1" dirty="0" err="1">
                <a:solidFill>
                  <a:srgbClr val="FFFFFF"/>
                </a:solidFill>
              </a:rPr>
              <a:t>Reo</a:t>
            </a:r>
            <a:r>
              <a:rPr lang="en-US" i="1" dirty="0">
                <a:solidFill>
                  <a:srgbClr val="FFFFFF"/>
                </a:solidFill>
              </a:rPr>
              <a:t> Māori</a:t>
            </a:r>
            <a:br>
              <a:rPr lang="en-US" i="1" dirty="0">
                <a:solidFill>
                  <a:srgbClr val="FFFFFF"/>
                </a:solidFill>
              </a:rPr>
            </a:br>
            <a:r>
              <a:rPr lang="en-US" i="1" dirty="0">
                <a:solidFill>
                  <a:srgbClr val="FFFFFF"/>
                </a:solidFill>
              </a:rPr>
              <a:t>Class 7 Week 9 (27 and 30 April)</a:t>
            </a:r>
          </a:p>
        </p:txBody>
      </p:sp>
      <p:sp>
        <p:nvSpPr>
          <p:cNvPr id="3" name="Subtitle 2"/>
          <p:cNvSpPr>
            <a:spLocks noGrp="1"/>
          </p:cNvSpPr>
          <p:nvPr>
            <p:ph type="subTitle" idx="1"/>
          </p:nvPr>
        </p:nvSpPr>
        <p:spPr>
          <a:xfrm>
            <a:off x="3045368" y="3429001"/>
            <a:ext cx="6105194" cy="2030896"/>
          </a:xfrm>
        </p:spPr>
        <p:txBody>
          <a:bodyPr vert="horz" lIns="91440" tIns="45720" rIns="91440" bIns="45720" rtlCol="0">
            <a:normAutofit fontScale="92500" lnSpcReduction="20000"/>
          </a:bodyPr>
          <a:lstStyle/>
          <a:p>
            <a:pPr>
              <a:lnSpc>
                <a:spcPct val="90000"/>
              </a:lnSpc>
            </a:pPr>
            <a:r>
              <a:rPr lang="en-US" sz="2000" dirty="0">
                <a:solidFill>
                  <a:srgbClr val="FFFFFF"/>
                </a:solidFill>
              </a:rPr>
              <a:t>Karakia/</a:t>
            </a:r>
            <a:r>
              <a:rPr lang="en-US" sz="2000" dirty="0" err="1">
                <a:solidFill>
                  <a:srgbClr val="FFFFFF"/>
                </a:solidFill>
              </a:rPr>
              <a:t>Waiata</a:t>
            </a:r>
            <a:r>
              <a:rPr lang="en-US" sz="2000" dirty="0">
                <a:solidFill>
                  <a:srgbClr val="FFFFFF"/>
                </a:solidFill>
              </a:rPr>
              <a:t>/</a:t>
            </a:r>
            <a:r>
              <a:rPr lang="en-US" sz="2000" dirty="0" err="1">
                <a:solidFill>
                  <a:srgbClr val="FFFFFF"/>
                </a:solidFill>
              </a:rPr>
              <a:t>Mihimihi</a:t>
            </a:r>
            <a:endParaRPr lang="en-US" sz="2000" dirty="0">
              <a:solidFill>
                <a:srgbClr val="FFFFFF"/>
              </a:solidFill>
            </a:endParaRPr>
          </a:p>
          <a:p>
            <a:pPr>
              <a:lnSpc>
                <a:spcPct val="90000"/>
              </a:lnSpc>
            </a:pPr>
            <a:r>
              <a:rPr lang="en-US" sz="2000" dirty="0">
                <a:solidFill>
                  <a:srgbClr val="FFFFFF"/>
                </a:solidFill>
              </a:rPr>
              <a:t>He </a:t>
            </a:r>
            <a:r>
              <a:rPr lang="en-US" sz="2000" dirty="0" err="1">
                <a:solidFill>
                  <a:srgbClr val="FFFFFF"/>
                </a:solidFill>
              </a:rPr>
              <a:t>Whakatauki</a:t>
            </a:r>
            <a:r>
              <a:rPr lang="en-US" sz="2000" dirty="0">
                <a:solidFill>
                  <a:srgbClr val="FFFFFF"/>
                </a:solidFill>
              </a:rPr>
              <a:t> / </a:t>
            </a:r>
            <a:r>
              <a:rPr lang="en-US" sz="2000" dirty="0" err="1">
                <a:solidFill>
                  <a:srgbClr val="FFFFFF"/>
                </a:solidFill>
              </a:rPr>
              <a:t>Kiiwaha</a:t>
            </a:r>
            <a:endParaRPr lang="en-US" sz="2000" dirty="0">
              <a:solidFill>
                <a:srgbClr val="FFFFFF"/>
              </a:solidFill>
            </a:endParaRPr>
          </a:p>
          <a:p>
            <a:pPr>
              <a:lnSpc>
                <a:spcPct val="90000"/>
              </a:lnSpc>
            </a:pPr>
            <a:r>
              <a:rPr lang="en-US" sz="2000" dirty="0">
                <a:solidFill>
                  <a:srgbClr val="FFFFFF"/>
                </a:solidFill>
              </a:rPr>
              <a:t>Pronunciation</a:t>
            </a:r>
          </a:p>
          <a:p>
            <a:pPr>
              <a:lnSpc>
                <a:spcPct val="90000"/>
              </a:lnSpc>
            </a:pPr>
            <a:r>
              <a:rPr lang="en-US" sz="2000" dirty="0">
                <a:solidFill>
                  <a:srgbClr val="FFFFFF"/>
                </a:solidFill>
              </a:rPr>
              <a:t>Asking Where do you live and Where are you working?</a:t>
            </a:r>
          </a:p>
          <a:p>
            <a:pPr marL="0" marR="0" lvl="0" indent="0" algn="ctr" defTabSz="457200" rtl="0" eaLnBrk="1" fontAlgn="auto" latinLnBrk="0" hangingPunct="1">
              <a:lnSpc>
                <a:spcPct val="9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FFFFFF"/>
                </a:solidFill>
                <a:effectLst/>
                <a:uLnTx/>
                <a:uFillTx/>
                <a:latin typeface="Calibri"/>
                <a:ea typeface="+mn-ea"/>
                <a:cs typeface="+mn-cs"/>
              </a:rPr>
              <a:t>Counting: Asking How many?</a:t>
            </a:r>
          </a:p>
          <a:p>
            <a:pPr>
              <a:lnSpc>
                <a:spcPct val="90000"/>
              </a:lnSpc>
            </a:pPr>
            <a:r>
              <a:rPr lang="en-US" sz="2000" dirty="0">
                <a:solidFill>
                  <a:srgbClr val="FFFFFF"/>
                </a:solidFill>
              </a:rPr>
              <a:t>How many things, how many people?</a:t>
            </a:r>
          </a:p>
          <a:p>
            <a:pPr>
              <a:lnSpc>
                <a:spcPct val="90000"/>
              </a:lnSpc>
            </a:pPr>
            <a:r>
              <a:rPr lang="en-US" sz="2000" dirty="0">
                <a:solidFill>
                  <a:srgbClr val="FFFFFF"/>
                </a:solidFill>
              </a:rPr>
              <a:t>Karakia </a:t>
            </a:r>
            <a:r>
              <a:rPr lang="en-US" sz="2000" dirty="0" err="1">
                <a:solidFill>
                  <a:srgbClr val="FFFFFF"/>
                </a:solidFill>
              </a:rPr>
              <a:t>Whakamutunga</a:t>
            </a:r>
            <a:r>
              <a:rPr lang="en-US" sz="2000" dirty="0">
                <a:solidFill>
                  <a:srgbClr val="FFFFFF"/>
                </a:solidFill>
              </a:rPr>
              <a:t>: Closing Prayer- Kia Tau</a:t>
            </a:r>
          </a:p>
          <a:p>
            <a:pPr>
              <a:lnSpc>
                <a:spcPct val="90000"/>
              </a:lnSpc>
            </a:pPr>
            <a:endParaRPr lang="en-US" sz="8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76AB1-7262-4193-BF82-9B5F97923809}"/>
              </a:ext>
            </a:extLst>
          </p:cNvPr>
          <p:cNvSpPr>
            <a:spLocks noGrp="1"/>
          </p:cNvSpPr>
          <p:nvPr>
            <p:ph type="title"/>
          </p:nvPr>
        </p:nvSpPr>
        <p:spPr/>
        <p:txBody>
          <a:bodyPr/>
          <a:lstStyle/>
          <a:p>
            <a:r>
              <a:rPr lang="en-NZ" dirty="0"/>
              <a:t>Kei </a:t>
            </a:r>
            <a:r>
              <a:rPr lang="en-NZ" dirty="0" err="1"/>
              <a:t>hea</a:t>
            </a:r>
            <a:r>
              <a:rPr lang="en-NZ" dirty="0"/>
              <a:t> </a:t>
            </a:r>
            <a:r>
              <a:rPr lang="en-NZ" dirty="0" err="1">
                <a:solidFill>
                  <a:srgbClr val="FF0000"/>
                </a:solidFill>
              </a:rPr>
              <a:t>te</a:t>
            </a:r>
            <a:r>
              <a:rPr lang="en-NZ" dirty="0">
                <a:solidFill>
                  <a:srgbClr val="FF0000"/>
                </a:solidFill>
              </a:rPr>
              <a:t> Kaiako </a:t>
            </a:r>
            <a:r>
              <a:rPr lang="en-NZ" dirty="0"/>
              <a:t>e </a:t>
            </a:r>
            <a:r>
              <a:rPr lang="en-NZ" dirty="0" err="1"/>
              <a:t>noho</a:t>
            </a:r>
            <a:r>
              <a:rPr lang="en-NZ" dirty="0"/>
              <a:t> ana?</a:t>
            </a:r>
          </a:p>
        </p:txBody>
      </p:sp>
      <p:pic>
        <p:nvPicPr>
          <p:cNvPr id="6" name="Content Placeholder 5" descr="A bench in front of a house&#10;&#10;Description automatically generated">
            <a:extLst>
              <a:ext uri="{FF2B5EF4-FFF2-40B4-BE49-F238E27FC236}">
                <a16:creationId xmlns:a16="http://schemas.microsoft.com/office/drawing/2014/main" id="{14BBB567-0A1D-4C13-AA71-66D4140F8AB1}"/>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5969" y="1417638"/>
            <a:ext cx="5372062" cy="4704325"/>
          </a:xfrm>
        </p:spPr>
      </p:pic>
      <p:pic>
        <p:nvPicPr>
          <p:cNvPr id="9" name="Content Placeholder 8" descr="A close up of a sign&#10;&#10;Description automatically generated">
            <a:extLst>
              <a:ext uri="{FF2B5EF4-FFF2-40B4-BE49-F238E27FC236}">
                <a16:creationId xmlns:a16="http://schemas.microsoft.com/office/drawing/2014/main" id="{29C2D5F6-B0F3-40F4-9D5F-58B99973A955}"/>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97600" y="1417637"/>
            <a:ext cx="5384800" cy="4939357"/>
          </a:xfrm>
        </p:spPr>
      </p:pic>
      <p:sp>
        <p:nvSpPr>
          <p:cNvPr id="7" name="TextBox 6">
            <a:extLst>
              <a:ext uri="{FF2B5EF4-FFF2-40B4-BE49-F238E27FC236}">
                <a16:creationId xmlns:a16="http://schemas.microsoft.com/office/drawing/2014/main" id="{8EAC216D-E44C-4BA4-AFF1-B1AD32C9E391}"/>
              </a:ext>
            </a:extLst>
          </p:cNvPr>
          <p:cNvSpPr txBox="1"/>
          <p:nvPr/>
        </p:nvSpPr>
        <p:spPr>
          <a:xfrm>
            <a:off x="615969" y="6126163"/>
            <a:ext cx="5372062" cy="230832"/>
          </a:xfrm>
          <a:prstGeom prst="rect">
            <a:avLst/>
          </a:prstGeom>
          <a:noFill/>
        </p:spPr>
        <p:txBody>
          <a:bodyPr wrap="square" rtlCol="0">
            <a:spAutoFit/>
          </a:bodyPr>
          <a:lstStyle/>
          <a:p>
            <a:r>
              <a:rPr lang="en-NZ" sz="900">
                <a:hlinkClick r:id="rId3" tooltip="https://en.wikipedia.org/wiki/Claude_Foulke_House"/>
              </a:rPr>
              <a:t>This Photo</a:t>
            </a:r>
            <a:r>
              <a:rPr lang="en-NZ" sz="900"/>
              <a:t> by Unknown Author is licensed under </a:t>
            </a:r>
            <a:r>
              <a:rPr lang="en-NZ" sz="900">
                <a:hlinkClick r:id="rId6" tooltip="https://creativecommons.org/licenses/by-sa/3.0/"/>
              </a:rPr>
              <a:t>CC BY-SA</a:t>
            </a:r>
            <a:endParaRPr lang="en-NZ" sz="900"/>
          </a:p>
        </p:txBody>
      </p:sp>
    </p:spTree>
    <p:extLst>
      <p:ext uri="{BB962C8B-B14F-4D97-AF65-F5344CB8AC3E}">
        <p14:creationId xmlns:p14="http://schemas.microsoft.com/office/powerpoint/2010/main" val="156153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2A5D-50F5-4BA4-A607-FD807F4DA0B3}"/>
              </a:ext>
            </a:extLst>
          </p:cNvPr>
          <p:cNvSpPr>
            <a:spLocks noGrp="1"/>
          </p:cNvSpPr>
          <p:nvPr>
            <p:ph type="title"/>
          </p:nvPr>
        </p:nvSpPr>
        <p:spPr>
          <a:xfrm>
            <a:off x="609600" y="274638"/>
            <a:ext cx="10972800" cy="3515484"/>
          </a:xfrm>
        </p:spPr>
        <p:txBody>
          <a:bodyPr>
            <a:normAutofit/>
          </a:bodyPr>
          <a:lstStyle/>
          <a:p>
            <a:r>
              <a:rPr lang="en-NZ" dirty="0"/>
              <a:t>Kei </a:t>
            </a:r>
            <a:r>
              <a:rPr lang="en-NZ" dirty="0" err="1">
                <a:solidFill>
                  <a:srgbClr val="FF0000"/>
                </a:solidFill>
              </a:rPr>
              <a:t>hea</a:t>
            </a:r>
            <a:r>
              <a:rPr lang="en-NZ" dirty="0">
                <a:solidFill>
                  <a:srgbClr val="FF0000"/>
                </a:solidFill>
              </a:rPr>
              <a:t> </a:t>
            </a:r>
            <a:r>
              <a:rPr lang="en-NZ" dirty="0" err="1">
                <a:solidFill>
                  <a:srgbClr val="FF0000"/>
                </a:solidFill>
              </a:rPr>
              <a:t>koe</a:t>
            </a:r>
            <a:r>
              <a:rPr lang="en-NZ" dirty="0">
                <a:solidFill>
                  <a:srgbClr val="FF0000"/>
                </a:solidFill>
              </a:rPr>
              <a:t> </a:t>
            </a:r>
            <a:r>
              <a:rPr lang="en-NZ" dirty="0"/>
              <a:t>e </a:t>
            </a:r>
            <a:r>
              <a:rPr lang="en-NZ" dirty="0" err="1"/>
              <a:t>noho</a:t>
            </a:r>
            <a:r>
              <a:rPr lang="en-NZ" dirty="0"/>
              <a:t> ana?</a:t>
            </a:r>
            <a:br>
              <a:rPr lang="en-NZ" dirty="0"/>
            </a:br>
            <a:br>
              <a:rPr lang="en-NZ" dirty="0"/>
            </a:br>
            <a:r>
              <a:rPr lang="en-NZ" dirty="0"/>
              <a:t>Kei _________________</a:t>
            </a:r>
            <a:r>
              <a:rPr lang="en-NZ" dirty="0">
                <a:solidFill>
                  <a:srgbClr val="FF0000"/>
                </a:solidFill>
              </a:rPr>
              <a:t>ahau</a:t>
            </a:r>
            <a:r>
              <a:rPr lang="en-NZ" dirty="0"/>
              <a:t> e </a:t>
            </a:r>
            <a:r>
              <a:rPr lang="en-NZ" dirty="0" err="1"/>
              <a:t>noho</a:t>
            </a:r>
            <a:r>
              <a:rPr lang="en-NZ" dirty="0"/>
              <a:t> ana.</a:t>
            </a:r>
            <a:br>
              <a:rPr lang="en-NZ" dirty="0"/>
            </a:br>
            <a:endParaRPr lang="en-NZ" dirty="0"/>
          </a:p>
        </p:txBody>
      </p:sp>
      <p:pic>
        <p:nvPicPr>
          <p:cNvPr id="5" name="Content Placeholder 4" descr="A close up of a logo&#10;&#10;Description automatically generated">
            <a:extLst>
              <a:ext uri="{FF2B5EF4-FFF2-40B4-BE49-F238E27FC236}">
                <a16:creationId xmlns:a16="http://schemas.microsoft.com/office/drawing/2014/main" id="{2D7C3FED-42A6-46AF-8E98-C45EC2DD37B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8504" y="4625010"/>
            <a:ext cx="10614991" cy="1696278"/>
          </a:xfrm>
        </p:spPr>
      </p:pic>
    </p:spTree>
    <p:extLst>
      <p:ext uri="{BB962C8B-B14F-4D97-AF65-F5344CB8AC3E}">
        <p14:creationId xmlns:p14="http://schemas.microsoft.com/office/powerpoint/2010/main" val="1485917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A5C4-360A-4724-A35B-0559078296D1}"/>
              </a:ext>
            </a:extLst>
          </p:cNvPr>
          <p:cNvSpPr>
            <a:spLocks noGrp="1"/>
          </p:cNvSpPr>
          <p:nvPr>
            <p:ph type="title"/>
          </p:nvPr>
        </p:nvSpPr>
        <p:spPr>
          <a:xfrm>
            <a:off x="1673902" y="274638"/>
            <a:ext cx="8994098" cy="6261073"/>
          </a:xfrm>
        </p:spPr>
        <p:txBody>
          <a:bodyPr/>
          <a:lstStyle/>
          <a:p>
            <a:pPr marL="257175" indent="-257175" defTabSz="342900">
              <a:spcBef>
                <a:spcPts val="750"/>
              </a:spcBef>
              <a:defRPr/>
            </a:pPr>
            <a:r>
              <a:rPr lang="en-NZ" sz="2800" b="1" dirty="0">
                <a:solidFill>
                  <a:prstClr val="black">
                    <a:lumMod val="75000"/>
                    <a:lumOff val="25000"/>
                  </a:prstClr>
                </a:solidFill>
                <a:latin typeface="Century Gothic" panose="020B0502020202020204"/>
                <a:ea typeface="+mn-ea"/>
                <a:cs typeface="+mn-cs"/>
              </a:rPr>
              <a:t>How do we ask, “ Where are you working?”</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Kei </a:t>
            </a:r>
            <a:r>
              <a:rPr lang="en-NZ" sz="2800" b="1" dirty="0" err="1">
                <a:solidFill>
                  <a:prstClr val="black">
                    <a:lumMod val="75000"/>
                    <a:lumOff val="25000"/>
                  </a:prstClr>
                </a:solidFill>
                <a:latin typeface="Century Gothic" panose="020B0502020202020204"/>
                <a:ea typeface="+mn-ea"/>
                <a:cs typeface="+mn-cs"/>
              </a:rPr>
              <a:t>hea</a:t>
            </a:r>
            <a:r>
              <a:rPr lang="en-NZ" sz="2800" b="1" dirty="0">
                <a:solidFill>
                  <a:prstClr val="black">
                    <a:lumMod val="75000"/>
                    <a:lumOff val="25000"/>
                  </a:prstClr>
                </a:solidFill>
                <a:latin typeface="Century Gothic" panose="020B0502020202020204"/>
                <a:ea typeface="+mn-ea"/>
                <a:cs typeface="+mn-cs"/>
              </a:rPr>
              <a:t> </a:t>
            </a:r>
            <a:r>
              <a:rPr lang="en-NZ" sz="2800" b="1" dirty="0" err="1">
                <a:solidFill>
                  <a:prstClr val="black">
                    <a:lumMod val="75000"/>
                    <a:lumOff val="25000"/>
                  </a:prstClr>
                </a:solidFill>
                <a:latin typeface="Century Gothic" panose="020B0502020202020204"/>
                <a:ea typeface="+mn-ea"/>
                <a:cs typeface="+mn-cs"/>
              </a:rPr>
              <a:t>koe</a:t>
            </a:r>
            <a:r>
              <a:rPr lang="en-NZ" sz="2800" b="1" dirty="0">
                <a:solidFill>
                  <a:prstClr val="black">
                    <a:lumMod val="75000"/>
                    <a:lumOff val="25000"/>
                  </a:prstClr>
                </a:solidFill>
                <a:latin typeface="Century Gothic" panose="020B0502020202020204"/>
                <a:ea typeface="+mn-ea"/>
                <a:cs typeface="+mn-cs"/>
              </a:rPr>
              <a:t> e mahi ana?</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err="1">
                <a:solidFill>
                  <a:prstClr val="black">
                    <a:lumMod val="75000"/>
                    <a:lumOff val="25000"/>
                  </a:prstClr>
                </a:solidFill>
                <a:latin typeface="Century Gothic" panose="020B0502020202020204"/>
                <a:ea typeface="+mn-ea"/>
                <a:cs typeface="+mn-cs"/>
              </a:rPr>
              <a:t>Kei+Place</a:t>
            </a:r>
            <a:r>
              <a:rPr lang="en-NZ" sz="2800" b="1" dirty="0">
                <a:solidFill>
                  <a:prstClr val="black">
                    <a:lumMod val="75000"/>
                    <a:lumOff val="25000"/>
                  </a:prstClr>
                </a:solidFill>
                <a:latin typeface="Century Gothic" panose="020B0502020202020204"/>
                <a:ea typeface="+mn-ea"/>
                <a:cs typeface="+mn-cs"/>
              </a:rPr>
              <a:t> or place name + subject + e mahi ana   </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 Kei </a:t>
            </a:r>
            <a:r>
              <a:rPr lang="en-NZ" sz="2800" b="1" dirty="0" err="1">
                <a:solidFill>
                  <a:prstClr val="black">
                    <a:lumMod val="75000"/>
                    <a:lumOff val="25000"/>
                  </a:prstClr>
                </a:solidFill>
                <a:latin typeface="Century Gothic" panose="020B0502020202020204"/>
                <a:ea typeface="+mn-ea"/>
                <a:cs typeface="+mn-cs"/>
              </a:rPr>
              <a:t>hea</a:t>
            </a:r>
            <a:r>
              <a:rPr lang="en-NZ" sz="2800" b="1" dirty="0">
                <a:solidFill>
                  <a:prstClr val="black">
                    <a:lumMod val="75000"/>
                    <a:lumOff val="25000"/>
                  </a:prstClr>
                </a:solidFill>
                <a:latin typeface="Century Gothic" panose="020B0502020202020204"/>
                <a:ea typeface="+mn-ea"/>
                <a:cs typeface="+mn-cs"/>
              </a:rPr>
              <a:t> </a:t>
            </a:r>
            <a:r>
              <a:rPr lang="en-NZ" sz="2800" b="1" dirty="0" err="1">
                <a:solidFill>
                  <a:prstClr val="black">
                    <a:lumMod val="75000"/>
                    <a:lumOff val="25000"/>
                  </a:prstClr>
                </a:solidFill>
                <a:latin typeface="Century Gothic" panose="020B0502020202020204"/>
                <a:ea typeface="+mn-ea"/>
                <a:cs typeface="+mn-cs"/>
              </a:rPr>
              <a:t>koe</a:t>
            </a:r>
            <a:r>
              <a:rPr lang="en-NZ" sz="2800" b="1" dirty="0">
                <a:solidFill>
                  <a:prstClr val="black">
                    <a:lumMod val="75000"/>
                    <a:lumOff val="25000"/>
                  </a:prstClr>
                </a:solidFill>
                <a:latin typeface="Century Gothic" panose="020B0502020202020204"/>
                <a:ea typeface="+mn-ea"/>
                <a:cs typeface="+mn-cs"/>
              </a:rPr>
              <a:t> e mahi ana?</a:t>
            </a: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Where are you working?</a:t>
            </a:r>
            <a:br>
              <a:rPr lang="en-NZ" sz="2800" b="1" dirty="0">
                <a:solidFill>
                  <a:prstClr val="black">
                    <a:lumMod val="75000"/>
                    <a:lumOff val="25000"/>
                  </a:prstClr>
                </a:solidFill>
                <a:latin typeface="Century Gothic" panose="020B0502020202020204"/>
                <a:ea typeface="+mn-ea"/>
                <a:cs typeface="+mn-cs"/>
              </a:rPr>
            </a:b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Kei + </a:t>
            </a:r>
            <a:r>
              <a:rPr lang="en-NZ" sz="2800" b="1" dirty="0" err="1">
                <a:solidFill>
                  <a:prstClr val="black">
                    <a:lumMod val="75000"/>
                    <a:lumOff val="25000"/>
                  </a:prstClr>
                </a:solidFill>
                <a:latin typeface="Century Gothic" panose="020B0502020202020204"/>
                <a:ea typeface="+mn-ea"/>
                <a:cs typeface="+mn-cs"/>
              </a:rPr>
              <a:t>Makitānara</a:t>
            </a:r>
            <a:r>
              <a:rPr lang="en-NZ" sz="2800" b="1" dirty="0">
                <a:solidFill>
                  <a:prstClr val="black">
                    <a:lumMod val="75000"/>
                    <a:lumOff val="25000"/>
                  </a:prstClr>
                </a:solidFill>
                <a:latin typeface="Century Gothic" panose="020B0502020202020204"/>
                <a:ea typeface="+mn-ea"/>
                <a:cs typeface="+mn-cs"/>
              </a:rPr>
              <a:t> + ahau + e mahi ana</a:t>
            </a:r>
            <a:br>
              <a:rPr lang="en-NZ" sz="2800" b="1" dirty="0">
                <a:solidFill>
                  <a:prstClr val="black">
                    <a:lumMod val="75000"/>
                    <a:lumOff val="25000"/>
                  </a:prstClr>
                </a:solidFill>
                <a:latin typeface="Century Gothic" panose="020B0502020202020204"/>
                <a:ea typeface="+mn-ea"/>
                <a:cs typeface="+mn-cs"/>
              </a:rPr>
            </a:br>
            <a:r>
              <a:rPr lang="en-NZ" sz="2800" b="1" dirty="0">
                <a:solidFill>
                  <a:prstClr val="black">
                    <a:lumMod val="75000"/>
                    <a:lumOff val="25000"/>
                  </a:prstClr>
                </a:solidFill>
                <a:latin typeface="Century Gothic" panose="020B0502020202020204"/>
                <a:ea typeface="+mn-ea"/>
                <a:cs typeface="+mn-cs"/>
              </a:rPr>
              <a:t>I am working at McDonalds.</a:t>
            </a:r>
            <a:br>
              <a:rPr lang="en-NZ" sz="2800" b="1" dirty="0">
                <a:solidFill>
                  <a:prstClr val="black">
                    <a:lumMod val="75000"/>
                    <a:lumOff val="25000"/>
                  </a:prstClr>
                </a:solidFill>
                <a:latin typeface="Century Gothic" panose="020B0502020202020204"/>
                <a:ea typeface="+mn-ea"/>
                <a:cs typeface="+mn-cs"/>
              </a:rPr>
            </a:br>
            <a:endParaRPr lang="en-NZ" dirty="0"/>
          </a:p>
        </p:txBody>
      </p:sp>
    </p:spTree>
    <p:extLst>
      <p:ext uri="{BB962C8B-B14F-4D97-AF65-F5344CB8AC3E}">
        <p14:creationId xmlns:p14="http://schemas.microsoft.com/office/powerpoint/2010/main" val="18848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E72818-470A-4C6D-9041-C9074AB9551F}"/>
              </a:ext>
            </a:extLst>
          </p:cNvPr>
          <p:cNvSpPr>
            <a:spLocks noGrp="1"/>
          </p:cNvSpPr>
          <p:nvPr>
            <p:ph type="title"/>
          </p:nvPr>
        </p:nvSpPr>
        <p:spPr>
          <a:xfrm>
            <a:off x="798257" y="637523"/>
            <a:ext cx="3608896" cy="1690993"/>
          </a:xfrm>
        </p:spPr>
        <p:txBody>
          <a:bodyPr vert="horz" lIns="91440" tIns="45720" rIns="91440" bIns="45720" rtlCol="0" anchor="b">
            <a:normAutofit/>
          </a:bodyPr>
          <a:lstStyle/>
          <a:p>
            <a:pPr defTabSz="914400">
              <a:lnSpc>
                <a:spcPct val="90000"/>
              </a:lnSpc>
            </a:pPr>
            <a:r>
              <a:rPr lang="en-US" sz="3600" kern="1200">
                <a:solidFill>
                  <a:srgbClr val="FFFFFF"/>
                </a:solidFill>
                <a:latin typeface="+mj-lt"/>
                <a:ea typeface="+mj-ea"/>
                <a:cs typeface="+mj-cs"/>
              </a:rPr>
              <a:t>Kei hea a Paul e mahi ana?</a:t>
            </a:r>
          </a:p>
        </p:txBody>
      </p:sp>
      <p:pic>
        <p:nvPicPr>
          <p:cNvPr id="6" name="Content Placeholder 5" descr="A close up of a map&#10;&#10;Description automatically generated">
            <a:extLst>
              <a:ext uri="{FF2B5EF4-FFF2-40B4-BE49-F238E27FC236}">
                <a16:creationId xmlns:a16="http://schemas.microsoft.com/office/drawing/2014/main" id="{B79FD560-5C1A-4565-9BED-7979C047A41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630" b="9816"/>
          <a:stretch/>
        </p:blipFill>
        <p:spPr>
          <a:xfrm>
            <a:off x="4968250" y="325905"/>
            <a:ext cx="2249424" cy="2002611"/>
          </a:xfrm>
          <a:prstGeom prst="rect">
            <a:avLst/>
          </a:prstGeom>
        </p:spPr>
      </p:pic>
      <p:sp>
        <p:nvSpPr>
          <p:cNvPr id="4" name="Text Placeholder 3">
            <a:extLst>
              <a:ext uri="{FF2B5EF4-FFF2-40B4-BE49-F238E27FC236}">
                <a16:creationId xmlns:a16="http://schemas.microsoft.com/office/drawing/2014/main" id="{CDB6FD23-67C7-4EFC-B321-D093B842F7E8}"/>
              </a:ext>
            </a:extLst>
          </p:cNvPr>
          <p:cNvSpPr>
            <a:spLocks noGrp="1"/>
          </p:cNvSpPr>
          <p:nvPr>
            <p:ph type="body" sz="half" idx="2"/>
          </p:nvPr>
        </p:nvSpPr>
        <p:spPr>
          <a:xfrm>
            <a:off x="495299" y="2474260"/>
            <a:ext cx="4393485" cy="3677158"/>
          </a:xfrm>
        </p:spPr>
        <p:txBody>
          <a:bodyPr vert="horz" lIns="91440" tIns="45720" rIns="91440" bIns="45720" rtlCol="0" anchor="t">
            <a:normAutofit/>
          </a:bodyPr>
          <a:lstStyle/>
          <a:p>
            <a:pPr defTabSz="914400">
              <a:lnSpc>
                <a:spcPct val="90000"/>
              </a:lnSpc>
            </a:pPr>
            <a:endParaRPr lang="en-US" sz="2000" dirty="0">
              <a:solidFill>
                <a:srgbClr val="FFFFFF"/>
              </a:solidFill>
            </a:endParaRPr>
          </a:p>
          <a:p>
            <a:pPr indent="-228600" defTabSz="914400">
              <a:lnSpc>
                <a:spcPct val="90000"/>
              </a:lnSpc>
              <a:buFont typeface="Arial" panose="020B0604020202020204" pitchFamily="34" charset="0"/>
              <a:buChar char="•"/>
            </a:pPr>
            <a:r>
              <a:rPr lang="en-US" sz="2000" dirty="0">
                <a:solidFill>
                  <a:srgbClr val="FFFFFF"/>
                </a:solidFill>
              </a:rPr>
              <a:t>Kei Aotearoa a Paul e mahi ana.</a:t>
            </a:r>
          </a:p>
          <a:p>
            <a:pPr indent="-228600" defTabSz="914400">
              <a:lnSpc>
                <a:spcPct val="90000"/>
              </a:lnSpc>
              <a:buFont typeface="Arial" panose="020B0604020202020204" pitchFamily="34" charset="0"/>
              <a:buChar char="•"/>
            </a:pPr>
            <a:r>
              <a:rPr lang="en-US" sz="2000" dirty="0">
                <a:solidFill>
                  <a:srgbClr val="FFFFFF"/>
                </a:solidFill>
              </a:rPr>
              <a:t>Kei </a:t>
            </a:r>
            <a:r>
              <a:rPr lang="en-US" sz="2000" dirty="0" err="1">
                <a:solidFill>
                  <a:srgbClr val="FFFFFF"/>
                </a:solidFill>
              </a:rPr>
              <a:t>te</a:t>
            </a:r>
            <a:r>
              <a:rPr lang="en-US" sz="2000" dirty="0">
                <a:solidFill>
                  <a:srgbClr val="FFFFFF"/>
                </a:solidFill>
              </a:rPr>
              <a:t> whenua a Paul e mahi ana.</a:t>
            </a:r>
          </a:p>
          <a:p>
            <a:pPr indent="-228600" defTabSz="914400">
              <a:lnSpc>
                <a:spcPct val="90000"/>
              </a:lnSpc>
              <a:buFont typeface="Arial" panose="020B0604020202020204" pitchFamily="34" charset="0"/>
              <a:buChar char="•"/>
            </a:pPr>
            <a:r>
              <a:rPr lang="en-US" sz="2000" dirty="0">
                <a:solidFill>
                  <a:srgbClr val="FFFFFF"/>
                </a:solidFill>
              </a:rPr>
              <a:t>Kei </a:t>
            </a:r>
            <a:r>
              <a:rPr lang="en-US" sz="2000" dirty="0" err="1">
                <a:solidFill>
                  <a:srgbClr val="FFFFFF"/>
                </a:solidFill>
              </a:rPr>
              <a:t>te</a:t>
            </a:r>
            <a:r>
              <a:rPr lang="en-US" sz="2000" dirty="0">
                <a:solidFill>
                  <a:srgbClr val="FFFFFF"/>
                </a:solidFill>
              </a:rPr>
              <a:t> </a:t>
            </a:r>
            <a:r>
              <a:rPr lang="en-US" sz="2000" dirty="0" err="1">
                <a:solidFill>
                  <a:srgbClr val="FFFFFF"/>
                </a:solidFill>
              </a:rPr>
              <a:t>moana</a:t>
            </a:r>
            <a:r>
              <a:rPr lang="en-US" sz="2000" dirty="0">
                <a:solidFill>
                  <a:srgbClr val="FFFFFF"/>
                </a:solidFill>
              </a:rPr>
              <a:t> a Paul e mahi ana.</a:t>
            </a:r>
          </a:p>
          <a:p>
            <a:pPr indent="-228600" defTabSz="914400">
              <a:lnSpc>
                <a:spcPct val="90000"/>
              </a:lnSpc>
              <a:buFont typeface="Arial" panose="020B0604020202020204" pitchFamily="34" charset="0"/>
              <a:buChar char="•"/>
            </a:pPr>
            <a:r>
              <a:rPr lang="en-US" sz="2000" dirty="0">
                <a:solidFill>
                  <a:srgbClr val="FFFFFF"/>
                </a:solidFill>
              </a:rPr>
              <a:t>Kei </a:t>
            </a:r>
            <a:r>
              <a:rPr lang="en-US" sz="2000" dirty="0" err="1">
                <a:solidFill>
                  <a:srgbClr val="FFFFFF"/>
                </a:solidFill>
              </a:rPr>
              <a:t>te</a:t>
            </a:r>
            <a:r>
              <a:rPr lang="en-US" sz="2000" dirty="0">
                <a:solidFill>
                  <a:srgbClr val="FFFFFF"/>
                </a:solidFill>
              </a:rPr>
              <a:t> </a:t>
            </a:r>
            <a:r>
              <a:rPr lang="en-US" sz="2000" dirty="0" err="1">
                <a:solidFill>
                  <a:srgbClr val="FFFFFF"/>
                </a:solidFill>
              </a:rPr>
              <a:t>rawhi</a:t>
            </a:r>
            <a:r>
              <a:rPr lang="en-US" sz="2000" dirty="0">
                <a:solidFill>
                  <a:srgbClr val="FFFFFF"/>
                </a:solidFill>
              </a:rPr>
              <a:t> </a:t>
            </a:r>
            <a:r>
              <a:rPr lang="en-US" sz="2000" dirty="0" err="1">
                <a:solidFill>
                  <a:srgbClr val="FFFFFF"/>
                </a:solidFill>
              </a:rPr>
              <a:t>whakaaturanga</a:t>
            </a:r>
            <a:r>
              <a:rPr lang="en-US" sz="2000" dirty="0">
                <a:solidFill>
                  <a:srgbClr val="FFFFFF"/>
                </a:solidFill>
              </a:rPr>
              <a:t> a Paul.</a:t>
            </a:r>
          </a:p>
          <a:p>
            <a:pPr indent="-228600" defTabSz="914400">
              <a:lnSpc>
                <a:spcPct val="90000"/>
              </a:lnSpc>
              <a:buFont typeface="Arial" panose="020B0604020202020204" pitchFamily="34" charset="0"/>
              <a:buChar char="•"/>
            </a:pPr>
            <a:r>
              <a:rPr lang="en-US" sz="2000" dirty="0">
                <a:solidFill>
                  <a:srgbClr val="FFFFFF"/>
                </a:solidFill>
              </a:rPr>
              <a:t>Kei </a:t>
            </a:r>
            <a:r>
              <a:rPr lang="en-US" sz="2000" dirty="0" err="1">
                <a:solidFill>
                  <a:srgbClr val="FFFFFF"/>
                </a:solidFill>
              </a:rPr>
              <a:t>te</a:t>
            </a:r>
            <a:r>
              <a:rPr lang="en-US" sz="2000" dirty="0">
                <a:solidFill>
                  <a:srgbClr val="FFFFFF"/>
                </a:solidFill>
              </a:rPr>
              <a:t> </a:t>
            </a:r>
            <a:r>
              <a:rPr lang="en-US" sz="2000" dirty="0" err="1">
                <a:solidFill>
                  <a:srgbClr val="FFFFFF"/>
                </a:solidFill>
              </a:rPr>
              <a:t>whare</a:t>
            </a:r>
            <a:r>
              <a:rPr lang="en-US" sz="2000" dirty="0">
                <a:solidFill>
                  <a:srgbClr val="FFFFFF"/>
                </a:solidFill>
              </a:rPr>
              <a:t> </a:t>
            </a:r>
            <a:r>
              <a:rPr lang="en-US" sz="2000" dirty="0" err="1">
                <a:solidFill>
                  <a:srgbClr val="FFFFFF"/>
                </a:solidFill>
              </a:rPr>
              <a:t>pukapuka</a:t>
            </a:r>
            <a:r>
              <a:rPr lang="en-US" sz="2000" dirty="0">
                <a:solidFill>
                  <a:srgbClr val="FFFFFF"/>
                </a:solidFill>
              </a:rPr>
              <a:t> a Paul.</a:t>
            </a:r>
          </a:p>
          <a:p>
            <a:pPr indent="-228600" defTabSz="914400">
              <a:lnSpc>
                <a:spcPct val="90000"/>
              </a:lnSpc>
              <a:buFont typeface="Arial" panose="020B0604020202020204" pitchFamily="34" charset="0"/>
              <a:buChar char="•"/>
            </a:pPr>
            <a:r>
              <a:rPr lang="en-US" sz="2000" dirty="0">
                <a:solidFill>
                  <a:srgbClr val="FFFFFF"/>
                </a:solidFill>
              </a:rPr>
              <a:t>Kei </a:t>
            </a:r>
            <a:r>
              <a:rPr lang="en-US" sz="2000" dirty="0" err="1">
                <a:solidFill>
                  <a:srgbClr val="FFFFFF"/>
                </a:solidFill>
              </a:rPr>
              <a:t>te</a:t>
            </a:r>
            <a:r>
              <a:rPr lang="en-US" sz="2000" dirty="0">
                <a:solidFill>
                  <a:srgbClr val="FFFFFF"/>
                </a:solidFill>
              </a:rPr>
              <a:t> </a:t>
            </a:r>
            <a:r>
              <a:rPr lang="en-US" sz="2000" dirty="0" err="1">
                <a:solidFill>
                  <a:srgbClr val="FFFFFF"/>
                </a:solidFill>
              </a:rPr>
              <a:t>whutupaoro</a:t>
            </a:r>
            <a:r>
              <a:rPr lang="en-US" sz="2000" dirty="0">
                <a:solidFill>
                  <a:srgbClr val="FFFFFF"/>
                </a:solidFill>
              </a:rPr>
              <a:t> </a:t>
            </a:r>
            <a:r>
              <a:rPr lang="en-US" sz="2000" dirty="0" err="1">
                <a:solidFill>
                  <a:srgbClr val="FFFFFF"/>
                </a:solidFill>
              </a:rPr>
              <a:t>riki</a:t>
            </a:r>
            <a:r>
              <a:rPr lang="en-US" sz="2000" dirty="0">
                <a:solidFill>
                  <a:srgbClr val="FFFFFF"/>
                </a:solidFill>
              </a:rPr>
              <a:t> a Paul.</a:t>
            </a:r>
          </a:p>
          <a:p>
            <a:pPr defTabSz="914400">
              <a:lnSpc>
                <a:spcPct val="90000"/>
              </a:lnSpc>
            </a:pPr>
            <a:r>
              <a:rPr lang="en-US" sz="2000" dirty="0">
                <a:solidFill>
                  <a:srgbClr val="FFFFFF"/>
                </a:solidFill>
              </a:rPr>
              <a:t>Change the place / place name, the subject – person or people, the activity and what else can we communicate using this sentence structure? </a:t>
            </a:r>
          </a:p>
        </p:txBody>
      </p:sp>
      <p:pic>
        <p:nvPicPr>
          <p:cNvPr id="18" name="Picture 17" descr="A picture containing grass, mammal, outdoor, animal&#10;&#10;Description automatically generated">
            <a:extLst>
              <a:ext uri="{FF2B5EF4-FFF2-40B4-BE49-F238E27FC236}">
                <a16:creationId xmlns:a16="http://schemas.microsoft.com/office/drawing/2014/main" id="{BB74F4B7-18EA-456F-890D-50DBC7B658E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4211" r="22826" b="4"/>
          <a:stretch/>
        </p:blipFill>
        <p:spPr>
          <a:xfrm>
            <a:off x="4968251" y="2419956"/>
            <a:ext cx="2249424" cy="2002611"/>
          </a:xfrm>
          <a:prstGeom prst="rect">
            <a:avLst/>
          </a:prstGeom>
        </p:spPr>
      </p:pic>
      <p:pic>
        <p:nvPicPr>
          <p:cNvPr id="16" name="Picture 15" descr="A sandy beach next to a body of water&#10;&#10;Description automatically generated">
            <a:extLst>
              <a:ext uri="{FF2B5EF4-FFF2-40B4-BE49-F238E27FC236}">
                <a16:creationId xmlns:a16="http://schemas.microsoft.com/office/drawing/2014/main" id="{5657B22F-72C5-4658-8936-99F54DA9016A}"/>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6505" r="3" b="3"/>
          <a:stretch/>
        </p:blipFill>
        <p:spPr>
          <a:xfrm>
            <a:off x="7295203" y="325904"/>
            <a:ext cx="4570677" cy="3065565"/>
          </a:xfrm>
          <a:prstGeom prst="rect">
            <a:avLst/>
          </a:prstGeom>
        </p:spPr>
      </p:pic>
      <p:pic>
        <p:nvPicPr>
          <p:cNvPr id="13" name="Picture 12" descr="A book shelf filled with books&#10;&#10;Description automatically generated">
            <a:extLst>
              <a:ext uri="{FF2B5EF4-FFF2-40B4-BE49-F238E27FC236}">
                <a16:creationId xmlns:a16="http://schemas.microsoft.com/office/drawing/2014/main" id="{152E62DB-8A11-474C-A5DE-7D68AD7D9AE9}"/>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7815" r="7204" b="-2"/>
          <a:stretch/>
        </p:blipFill>
        <p:spPr>
          <a:xfrm>
            <a:off x="4976656" y="4511800"/>
            <a:ext cx="2249424" cy="2002536"/>
          </a:xfrm>
          <a:prstGeom prst="rect">
            <a:avLst/>
          </a:prstGeom>
        </p:spPr>
      </p:pic>
      <p:pic>
        <p:nvPicPr>
          <p:cNvPr id="27" name="Picture 26" descr="A group of people playing football on a field&#10;&#10;Description automatically generated">
            <a:extLst>
              <a:ext uri="{FF2B5EF4-FFF2-40B4-BE49-F238E27FC236}">
                <a16:creationId xmlns:a16="http://schemas.microsoft.com/office/drawing/2014/main" id="{00E608E4-40D4-4031-BF19-697D110FEEC0}"/>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14485" r="14787"/>
          <a:stretch/>
        </p:blipFill>
        <p:spPr>
          <a:xfrm>
            <a:off x="7274904" y="3458131"/>
            <a:ext cx="4570677" cy="3053487"/>
          </a:xfrm>
          <a:prstGeom prst="rect">
            <a:avLst/>
          </a:prstGeom>
        </p:spPr>
      </p:pic>
      <p:sp>
        <p:nvSpPr>
          <p:cNvPr id="28" name="TextBox 27">
            <a:extLst>
              <a:ext uri="{FF2B5EF4-FFF2-40B4-BE49-F238E27FC236}">
                <a16:creationId xmlns:a16="http://schemas.microsoft.com/office/drawing/2014/main" id="{AEC771AA-5AA5-455E-A1D2-322A06B9E3B2}"/>
              </a:ext>
            </a:extLst>
          </p:cNvPr>
          <p:cNvSpPr txBox="1"/>
          <p:nvPr/>
        </p:nvSpPr>
        <p:spPr>
          <a:xfrm>
            <a:off x="9558838" y="6411591"/>
            <a:ext cx="2307042" cy="200055"/>
          </a:xfrm>
          <a:prstGeom prst="rect">
            <a:avLst/>
          </a:prstGeom>
          <a:solidFill>
            <a:srgbClr val="000000"/>
          </a:solidFill>
        </p:spPr>
        <p:txBody>
          <a:bodyPr wrap="none" rtlCol="0">
            <a:spAutoFit/>
          </a:bodyPr>
          <a:lstStyle/>
          <a:p>
            <a:pPr algn="r">
              <a:spcAft>
                <a:spcPts val="600"/>
              </a:spcAft>
            </a:pPr>
            <a:r>
              <a:rPr lang="en-NZ" sz="700">
                <a:solidFill>
                  <a:srgbClr val="FFFFFF"/>
                </a:solidFill>
                <a:hlinkClick r:id="rId11" tooltip="https://en.wikipedia.org/wiki/New_Zealand_at_the_2008_Rugby_League_World_Cup">
                  <a:extLst>
                    <a:ext uri="{A12FA001-AC4F-418D-AE19-62706E023703}">
                      <ahyp:hlinkClr xmlns:ahyp="http://schemas.microsoft.com/office/drawing/2018/hyperlinkcolor" val="tx"/>
                    </a:ext>
                  </a:extLst>
                </a:hlinkClick>
              </a:rPr>
              <a:t>This Photo</a:t>
            </a:r>
            <a:r>
              <a:rPr lang="en-NZ" sz="700">
                <a:solidFill>
                  <a:srgbClr val="FFFFFF"/>
                </a:solidFill>
              </a:rPr>
              <a:t> by Unknown Author is licensed under </a:t>
            </a:r>
            <a:r>
              <a:rPr lang="en-NZ"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NZ" sz="700">
              <a:solidFill>
                <a:srgbClr val="FFFFFF"/>
              </a:solidFill>
            </a:endParaRPr>
          </a:p>
        </p:txBody>
      </p:sp>
    </p:spTree>
    <p:extLst>
      <p:ext uri="{BB962C8B-B14F-4D97-AF65-F5344CB8AC3E}">
        <p14:creationId xmlns:p14="http://schemas.microsoft.com/office/powerpoint/2010/main" val="167220821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125AA9-44C9-4868-B6D0-51865364B7FC}"/>
              </a:ext>
            </a:extLst>
          </p:cNvPr>
          <p:cNvSpPr>
            <a:spLocks noGrp="1"/>
          </p:cNvSpPr>
          <p:nvPr>
            <p:ph type="title"/>
          </p:nvPr>
        </p:nvSpPr>
        <p:spPr>
          <a:xfrm>
            <a:off x="594360" y="637125"/>
            <a:ext cx="3802276" cy="5256371"/>
          </a:xfrm>
        </p:spPr>
        <p:txBody>
          <a:bodyPr>
            <a:normAutofit/>
          </a:bodyPr>
          <a:lstStyle/>
          <a:p>
            <a:r>
              <a:rPr lang="en-NZ" sz="4800">
                <a:solidFill>
                  <a:schemeClr val="bg1"/>
                </a:solidFill>
              </a:rPr>
              <a:t>He Waiata – Ngā wāhanga o te tinana</a:t>
            </a:r>
          </a:p>
        </p:txBody>
      </p:sp>
      <p:graphicFrame>
        <p:nvGraphicFramePr>
          <p:cNvPr id="5" name="Content Placeholder 2">
            <a:extLst>
              <a:ext uri="{FF2B5EF4-FFF2-40B4-BE49-F238E27FC236}">
                <a16:creationId xmlns:a16="http://schemas.microsoft.com/office/drawing/2014/main" id="{3EBB28B4-5883-4CBA-8455-FD171EF6668E}"/>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56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97A9-1D68-42D9-A867-1B15D1FB9EDF}"/>
              </a:ext>
            </a:extLst>
          </p:cNvPr>
          <p:cNvSpPr>
            <a:spLocks noGrp="1"/>
          </p:cNvSpPr>
          <p:nvPr>
            <p:ph type="title"/>
          </p:nvPr>
        </p:nvSpPr>
        <p:spPr>
          <a:xfrm>
            <a:off x="1537252" y="520776"/>
            <a:ext cx="10442713" cy="5816447"/>
          </a:xfrm>
        </p:spPr>
        <p:txBody>
          <a:bodyPr>
            <a:normAutofit fontScale="90000"/>
          </a:bodyPr>
          <a:lstStyle/>
          <a:p>
            <a:r>
              <a:rPr lang="en-NZ" b="1" dirty="0"/>
              <a:t>Counting – </a:t>
            </a:r>
            <a:r>
              <a:rPr lang="en-NZ" b="1" dirty="0" err="1"/>
              <a:t>Te</a:t>
            </a:r>
            <a:r>
              <a:rPr lang="en-NZ" b="1" dirty="0"/>
              <a:t> Tatau.</a:t>
            </a:r>
            <a:br>
              <a:rPr lang="en-NZ" dirty="0"/>
            </a:br>
            <a:br>
              <a:rPr lang="en-NZ" dirty="0"/>
            </a:br>
            <a:r>
              <a:rPr lang="en-US" b="0" i="0" dirty="0">
                <a:solidFill>
                  <a:srgbClr val="333333"/>
                </a:solidFill>
                <a:effectLst/>
                <a:latin typeface="Roboto"/>
              </a:rPr>
              <a:t>There are two words for ‘one’,</a:t>
            </a:r>
            <a:r>
              <a:rPr lang="en-US" b="0" i="1" dirty="0">
                <a:solidFill>
                  <a:srgbClr val="333333"/>
                </a:solidFill>
                <a:effectLst/>
                <a:latin typeface="Roboto"/>
              </a:rPr>
              <a:t> </a:t>
            </a:r>
            <a:r>
              <a:rPr lang="en-US" b="1" i="0" dirty="0" err="1">
                <a:solidFill>
                  <a:srgbClr val="333333"/>
                </a:solidFill>
                <a:effectLst/>
                <a:latin typeface="Roboto"/>
              </a:rPr>
              <a:t>tahi</a:t>
            </a:r>
            <a:r>
              <a:rPr lang="en-US" b="0" i="0" dirty="0">
                <a:solidFill>
                  <a:srgbClr val="333333"/>
                </a:solidFill>
                <a:effectLst/>
                <a:latin typeface="Roboto"/>
              </a:rPr>
              <a:t> and </a:t>
            </a:r>
            <a:r>
              <a:rPr lang="en-US" b="1" i="0" dirty="0" err="1">
                <a:solidFill>
                  <a:srgbClr val="333333"/>
                </a:solidFill>
                <a:effectLst/>
                <a:latin typeface="Roboto"/>
              </a:rPr>
              <a:t>kotahi</a:t>
            </a:r>
            <a:r>
              <a:rPr lang="en-US" b="0" i="0" dirty="0">
                <a:solidFill>
                  <a:srgbClr val="333333"/>
                </a:solidFill>
                <a:effectLst/>
                <a:latin typeface="Roboto"/>
              </a:rPr>
              <a:t>. Normally </a:t>
            </a:r>
            <a:r>
              <a:rPr lang="en-US" b="1" i="0" dirty="0" err="1">
                <a:solidFill>
                  <a:srgbClr val="333333"/>
                </a:solidFill>
                <a:effectLst/>
                <a:latin typeface="Roboto"/>
              </a:rPr>
              <a:t>kotahi</a:t>
            </a:r>
            <a:r>
              <a:rPr lang="en-US" b="0" i="1" dirty="0">
                <a:solidFill>
                  <a:srgbClr val="333333"/>
                </a:solidFill>
                <a:effectLst/>
                <a:latin typeface="Roboto"/>
              </a:rPr>
              <a:t> </a:t>
            </a:r>
            <a:r>
              <a:rPr lang="en-US" b="0" i="0" dirty="0">
                <a:solidFill>
                  <a:srgbClr val="333333"/>
                </a:solidFill>
                <a:effectLst/>
                <a:latin typeface="Roboto"/>
              </a:rPr>
              <a:t>is used for the number ‘one’ and </a:t>
            </a:r>
            <a:r>
              <a:rPr lang="en-US" b="1" i="0" dirty="0" err="1">
                <a:solidFill>
                  <a:srgbClr val="333333"/>
                </a:solidFill>
                <a:effectLst/>
                <a:latin typeface="Roboto"/>
              </a:rPr>
              <a:t>tahi</a:t>
            </a:r>
            <a:r>
              <a:rPr lang="en-US" b="0" i="0" dirty="0">
                <a:solidFill>
                  <a:srgbClr val="333333"/>
                </a:solidFill>
                <a:effectLst/>
                <a:latin typeface="Roboto"/>
              </a:rPr>
              <a:t> is used with other numbers.</a:t>
            </a:r>
            <a:br>
              <a:rPr lang="en-US" b="0" i="0" dirty="0">
                <a:solidFill>
                  <a:srgbClr val="333333"/>
                </a:solidFill>
                <a:effectLst/>
                <a:latin typeface="Roboto"/>
              </a:rPr>
            </a:br>
            <a:br>
              <a:rPr lang="en-NZ" dirty="0"/>
            </a:br>
            <a:r>
              <a:rPr lang="en-US" b="0" i="0" dirty="0">
                <a:solidFill>
                  <a:srgbClr val="333333"/>
                </a:solidFill>
                <a:effectLst/>
                <a:latin typeface="Roboto"/>
              </a:rPr>
              <a:t>When counting out things each number is preceded by </a:t>
            </a:r>
            <a:r>
              <a:rPr lang="en-US" b="1" i="0" dirty="0">
                <a:solidFill>
                  <a:srgbClr val="333333"/>
                </a:solidFill>
                <a:effectLst/>
                <a:latin typeface="Roboto"/>
              </a:rPr>
              <a:t>ka.</a:t>
            </a:r>
            <a:br>
              <a:rPr lang="en-US" b="1" i="0" dirty="0">
                <a:solidFill>
                  <a:srgbClr val="333333"/>
                </a:solidFill>
                <a:effectLst/>
                <a:latin typeface="Roboto"/>
              </a:rPr>
            </a:br>
            <a:br>
              <a:rPr lang="en-US" b="1" i="0" dirty="0">
                <a:solidFill>
                  <a:srgbClr val="333333"/>
                </a:solidFill>
                <a:effectLst/>
                <a:latin typeface="Roboto"/>
              </a:rPr>
            </a:br>
            <a:r>
              <a:rPr lang="en-US" b="1" i="0" dirty="0">
                <a:solidFill>
                  <a:srgbClr val="333333"/>
                </a:solidFill>
                <a:effectLst/>
                <a:latin typeface="Roboto"/>
              </a:rPr>
              <a:t>E </a:t>
            </a:r>
            <a:r>
              <a:rPr lang="en-US" b="1" i="0" dirty="0" err="1">
                <a:solidFill>
                  <a:srgbClr val="333333"/>
                </a:solidFill>
                <a:effectLst/>
                <a:latin typeface="Roboto"/>
              </a:rPr>
              <a:t>hia</a:t>
            </a:r>
            <a:r>
              <a:rPr lang="en-US" b="1" i="0" dirty="0">
                <a:solidFill>
                  <a:srgbClr val="333333"/>
                </a:solidFill>
                <a:effectLst/>
                <a:latin typeface="Roboto"/>
              </a:rPr>
              <a:t>?</a:t>
            </a:r>
            <a:r>
              <a:rPr lang="en-US" b="0" i="0" dirty="0">
                <a:solidFill>
                  <a:srgbClr val="333333"/>
                </a:solidFill>
                <a:effectLst/>
                <a:latin typeface="Roboto"/>
              </a:rPr>
              <a:t> is used to ask how many things there are.</a:t>
            </a:r>
            <a:br>
              <a:rPr lang="en-US" b="0" i="0" dirty="0">
                <a:solidFill>
                  <a:srgbClr val="333333"/>
                </a:solidFill>
                <a:effectLst/>
                <a:latin typeface="Roboto"/>
              </a:rPr>
            </a:br>
            <a:r>
              <a:rPr lang="en-US" b="1" i="0" dirty="0" err="1">
                <a:solidFill>
                  <a:srgbClr val="333333"/>
                </a:solidFill>
                <a:effectLst/>
                <a:latin typeface="Roboto"/>
              </a:rPr>
              <a:t>Tokohia</a:t>
            </a:r>
            <a:r>
              <a:rPr lang="en-US" b="1" i="0" dirty="0">
                <a:solidFill>
                  <a:srgbClr val="333333"/>
                </a:solidFill>
                <a:effectLst/>
                <a:latin typeface="Roboto"/>
              </a:rPr>
              <a:t>? </a:t>
            </a:r>
            <a:r>
              <a:rPr lang="en-US" b="0" i="0" dirty="0">
                <a:solidFill>
                  <a:srgbClr val="333333"/>
                </a:solidFill>
                <a:effectLst/>
                <a:latin typeface="Roboto"/>
              </a:rPr>
              <a:t>is used to ask how many people there are.</a:t>
            </a:r>
            <a:br>
              <a:rPr lang="en-US" b="0" i="0" dirty="0">
                <a:solidFill>
                  <a:srgbClr val="333333"/>
                </a:solidFill>
                <a:effectLst/>
                <a:latin typeface="Roboto"/>
              </a:rPr>
            </a:br>
            <a:br>
              <a:rPr lang="en-US" b="0" i="0" dirty="0">
                <a:solidFill>
                  <a:srgbClr val="333333"/>
                </a:solidFill>
                <a:effectLst/>
                <a:latin typeface="Roboto"/>
              </a:rPr>
            </a:br>
            <a:r>
              <a:rPr lang="en-US" b="0" i="0" dirty="0">
                <a:solidFill>
                  <a:srgbClr val="333333"/>
                </a:solidFill>
                <a:effectLst/>
                <a:latin typeface="Roboto"/>
              </a:rPr>
              <a:t>‘</a:t>
            </a:r>
            <a:r>
              <a:rPr lang="en-US" b="1" dirty="0">
                <a:solidFill>
                  <a:srgbClr val="333333"/>
                </a:solidFill>
                <a:latin typeface="Roboto"/>
              </a:rPr>
              <a:t>E</a:t>
            </a:r>
            <a:r>
              <a:rPr lang="en-US" b="0" i="0" dirty="0">
                <a:solidFill>
                  <a:srgbClr val="333333"/>
                </a:solidFill>
                <a:effectLst/>
                <a:latin typeface="Roboto"/>
              </a:rPr>
              <a:t>’ is used only if the word for the number (or the first word of the number) has only one long vowel or two short vowels.  If the answer begins with the numbers </a:t>
            </a:r>
            <a:r>
              <a:rPr lang="en-US" b="1" i="0" dirty="0" err="1">
                <a:solidFill>
                  <a:srgbClr val="333333"/>
                </a:solidFill>
                <a:effectLst/>
                <a:latin typeface="Roboto"/>
              </a:rPr>
              <a:t>kotahi</a:t>
            </a:r>
            <a:r>
              <a:rPr lang="en-US" b="0" i="0" dirty="0">
                <a:solidFill>
                  <a:srgbClr val="333333"/>
                </a:solidFill>
                <a:effectLst/>
                <a:latin typeface="Roboto"/>
              </a:rPr>
              <a:t> (one) or </a:t>
            </a:r>
            <a:r>
              <a:rPr lang="en-US" b="1" i="0" dirty="0" err="1">
                <a:solidFill>
                  <a:srgbClr val="333333"/>
                </a:solidFill>
                <a:effectLst/>
                <a:latin typeface="Roboto"/>
              </a:rPr>
              <a:t>tekau</a:t>
            </a:r>
            <a:r>
              <a:rPr lang="en-US" b="0" i="0" dirty="0">
                <a:solidFill>
                  <a:srgbClr val="333333"/>
                </a:solidFill>
                <a:effectLst/>
                <a:latin typeface="Roboto"/>
              </a:rPr>
              <a:t> (10) omit the ‘</a:t>
            </a:r>
            <a:r>
              <a:rPr lang="en-US" b="1" i="0" dirty="0">
                <a:solidFill>
                  <a:srgbClr val="333333"/>
                </a:solidFill>
                <a:effectLst/>
                <a:latin typeface="Roboto"/>
              </a:rPr>
              <a:t>e</a:t>
            </a:r>
            <a:r>
              <a:rPr lang="en-US" b="0" i="0" dirty="0">
                <a:solidFill>
                  <a:srgbClr val="333333"/>
                </a:solidFill>
                <a:effectLst/>
                <a:latin typeface="Roboto"/>
              </a:rPr>
              <a:t>’. With</a:t>
            </a:r>
            <a:r>
              <a:rPr lang="en-US" b="1" i="0" dirty="0">
                <a:solidFill>
                  <a:srgbClr val="333333"/>
                </a:solidFill>
                <a:effectLst/>
                <a:latin typeface="Roboto"/>
              </a:rPr>
              <a:t> </a:t>
            </a:r>
            <a:r>
              <a:rPr lang="en-US" b="1" i="0" dirty="0" err="1">
                <a:solidFill>
                  <a:srgbClr val="333333"/>
                </a:solidFill>
                <a:effectLst/>
                <a:latin typeface="Roboto"/>
              </a:rPr>
              <a:t>kotahi</a:t>
            </a:r>
            <a:r>
              <a:rPr lang="en-US" b="0" i="0" dirty="0">
                <a:solidFill>
                  <a:srgbClr val="333333"/>
                </a:solidFill>
                <a:effectLst/>
                <a:latin typeface="Roboto"/>
              </a:rPr>
              <a:t> remember to use </a:t>
            </a:r>
            <a:r>
              <a:rPr lang="en-US" b="0" i="1" dirty="0" err="1">
                <a:solidFill>
                  <a:srgbClr val="333333"/>
                </a:solidFill>
                <a:effectLst/>
                <a:latin typeface="Roboto"/>
              </a:rPr>
              <a:t>te</a:t>
            </a:r>
            <a:r>
              <a:rPr lang="en-US" b="0" i="0" dirty="0">
                <a:solidFill>
                  <a:srgbClr val="333333"/>
                </a:solidFill>
                <a:effectLst/>
                <a:latin typeface="Roboto"/>
              </a:rPr>
              <a:t> rather than </a:t>
            </a:r>
            <a:r>
              <a:rPr lang="en-US" b="1" i="0" dirty="0" err="1">
                <a:solidFill>
                  <a:srgbClr val="333333"/>
                </a:solidFill>
                <a:effectLst/>
                <a:latin typeface="Roboto"/>
              </a:rPr>
              <a:t>ngā</a:t>
            </a:r>
            <a:r>
              <a:rPr lang="en-US" b="0" i="0" dirty="0">
                <a:solidFill>
                  <a:srgbClr val="333333"/>
                </a:solidFill>
                <a:effectLst/>
                <a:latin typeface="Roboto"/>
              </a:rPr>
              <a:t>.</a:t>
            </a:r>
            <a:br>
              <a:rPr lang="en-US" b="0" i="0" dirty="0">
                <a:solidFill>
                  <a:srgbClr val="333333"/>
                </a:solidFill>
                <a:effectLst/>
                <a:latin typeface="Roboto"/>
              </a:rPr>
            </a:br>
            <a:br>
              <a:rPr lang="en-NZ" dirty="0"/>
            </a:br>
            <a:br>
              <a:rPr lang="en-NZ" dirty="0"/>
            </a:br>
            <a:br>
              <a:rPr lang="en-NZ" dirty="0"/>
            </a:br>
            <a:endParaRPr lang="en-NZ" dirty="0"/>
          </a:p>
        </p:txBody>
      </p:sp>
    </p:spTree>
    <p:extLst>
      <p:ext uri="{BB962C8B-B14F-4D97-AF65-F5344CB8AC3E}">
        <p14:creationId xmlns:p14="http://schemas.microsoft.com/office/powerpoint/2010/main" val="230121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1958468D-941F-4DC9-AFA9-AE664AD0D7D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9621" b="1537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645571-9A89-43C9-9E86-8D412430FC50}"/>
              </a:ext>
            </a:extLst>
          </p:cNvPr>
          <p:cNvSpPr>
            <a:spLocks noGrp="1"/>
          </p:cNvSpPr>
          <p:nvPr>
            <p:ph type="title"/>
          </p:nvPr>
        </p:nvSpPr>
        <p:spPr>
          <a:xfrm>
            <a:off x="1524000" y="1122362"/>
            <a:ext cx="9144000" cy="833047"/>
          </a:xfrm>
        </p:spPr>
        <p:txBody>
          <a:bodyPr vert="horz" lIns="91440" tIns="45720" rIns="91440" bIns="45720" rtlCol="0" anchor="b">
            <a:normAutofit fontScale="90000"/>
          </a:bodyPr>
          <a:lstStyle/>
          <a:p>
            <a:pPr defTabSz="914400">
              <a:lnSpc>
                <a:spcPct val="90000"/>
              </a:lnSpc>
            </a:pPr>
            <a:r>
              <a:rPr kumimoji="0" lang="en-US" sz="6000" b="0" i="0" u="none" strike="noStrike" cap="none" spc="0" normalizeH="0" baseline="0" noProof="0" dirty="0">
                <a:ln>
                  <a:noFill/>
                </a:ln>
                <a:solidFill>
                  <a:srgbClr val="FFFFFF"/>
                </a:solidFill>
                <a:effectLst/>
                <a:uLnTx/>
                <a:uFillTx/>
              </a:rPr>
              <a:t>E </a:t>
            </a:r>
            <a:r>
              <a:rPr kumimoji="0" lang="en-US" sz="6000" b="0" i="0" u="none" strike="noStrike" cap="none" spc="0" normalizeH="0" baseline="0" noProof="0" dirty="0" err="1">
                <a:ln>
                  <a:noFill/>
                </a:ln>
                <a:solidFill>
                  <a:srgbClr val="FFFFFF"/>
                </a:solidFill>
                <a:effectLst/>
                <a:uLnTx/>
                <a:uFillTx/>
              </a:rPr>
              <a:t>hia</a:t>
            </a:r>
            <a:r>
              <a:rPr kumimoji="0" lang="en-US" sz="6000" b="0" i="0" u="none" strike="noStrike" cap="none" spc="0" normalizeH="0" baseline="0" noProof="0" dirty="0">
                <a:ln>
                  <a:noFill/>
                </a:ln>
                <a:solidFill>
                  <a:srgbClr val="FFFFFF"/>
                </a:solidFill>
                <a:effectLst/>
                <a:uLnTx/>
                <a:uFillTx/>
              </a:rPr>
              <a:t> </a:t>
            </a:r>
            <a:r>
              <a:rPr kumimoji="0" lang="en-US" sz="6000" b="0" i="0" u="none" strike="noStrike" cap="none" spc="0" normalizeH="0" baseline="0" noProof="0" dirty="0" err="1">
                <a:ln>
                  <a:noFill/>
                </a:ln>
                <a:solidFill>
                  <a:srgbClr val="FFFFFF"/>
                </a:solidFill>
                <a:effectLst/>
                <a:uLnTx/>
                <a:uFillTx/>
              </a:rPr>
              <a:t>ngā</a:t>
            </a:r>
            <a:r>
              <a:rPr kumimoji="0" lang="en-US" sz="6000" b="0" i="0" u="none" strike="noStrike" cap="none" spc="0" normalizeH="0" baseline="0" noProof="0" dirty="0">
                <a:ln>
                  <a:noFill/>
                </a:ln>
                <a:solidFill>
                  <a:srgbClr val="FFFFFF"/>
                </a:solidFill>
                <a:effectLst/>
                <a:uLnTx/>
                <a:uFillTx/>
              </a:rPr>
              <a:t> kau?</a:t>
            </a:r>
            <a:endParaRPr lang="en-US" sz="6000" dirty="0">
              <a:solidFill>
                <a:srgbClr val="FFFFFF"/>
              </a:solidFill>
            </a:endParaRPr>
          </a:p>
        </p:txBody>
      </p:sp>
    </p:spTree>
    <p:extLst>
      <p:ext uri="{BB962C8B-B14F-4D97-AF65-F5344CB8AC3E}">
        <p14:creationId xmlns:p14="http://schemas.microsoft.com/office/powerpoint/2010/main" val="44047593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A6AF679-6AA6-448C-B4E9-839D514B012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232" b="1776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299B34-FAC7-40E2-AA80-07A8F6D15F8E}"/>
              </a:ext>
            </a:extLst>
          </p:cNvPr>
          <p:cNvSpPr>
            <a:spLocks noGrp="1"/>
          </p:cNvSpPr>
          <p:nvPr>
            <p:ph type="title"/>
          </p:nvPr>
        </p:nvSpPr>
        <p:spPr>
          <a:xfrm>
            <a:off x="1524000" y="1122362"/>
            <a:ext cx="9144000" cy="847115"/>
          </a:xfrm>
        </p:spPr>
        <p:txBody>
          <a:bodyPr vert="horz" lIns="91440" tIns="45720" rIns="91440" bIns="45720" rtlCol="0" anchor="b">
            <a:normAutofit fontScale="90000"/>
          </a:bodyPr>
          <a:lstStyle/>
          <a:p>
            <a:pPr defTabSz="914400">
              <a:lnSpc>
                <a:spcPct val="90000"/>
              </a:lnSpc>
            </a:pPr>
            <a:r>
              <a:rPr lang="en-US" sz="6000" dirty="0">
                <a:solidFill>
                  <a:srgbClr val="FFFFFF"/>
                </a:solidFill>
              </a:rPr>
              <a:t>E </a:t>
            </a:r>
            <a:r>
              <a:rPr lang="en-US" sz="6000" dirty="0" err="1">
                <a:solidFill>
                  <a:srgbClr val="FFFFFF"/>
                </a:solidFill>
              </a:rPr>
              <a:t>hia</a:t>
            </a:r>
            <a:r>
              <a:rPr lang="en-US" sz="6000" dirty="0">
                <a:solidFill>
                  <a:srgbClr val="FFFFFF"/>
                </a:solidFill>
              </a:rPr>
              <a:t> </a:t>
            </a:r>
            <a:r>
              <a:rPr lang="en-US" sz="6000" dirty="0" err="1">
                <a:solidFill>
                  <a:srgbClr val="FFFFFF"/>
                </a:solidFill>
              </a:rPr>
              <a:t>ngā</a:t>
            </a:r>
            <a:r>
              <a:rPr lang="en-US" sz="6000" dirty="0">
                <a:solidFill>
                  <a:srgbClr val="FFFFFF"/>
                </a:solidFill>
              </a:rPr>
              <a:t> </a:t>
            </a:r>
            <a:r>
              <a:rPr lang="en-US" sz="6000" dirty="0" err="1">
                <a:solidFill>
                  <a:srgbClr val="FFFFFF"/>
                </a:solidFill>
              </a:rPr>
              <a:t>manu</a:t>
            </a:r>
            <a:r>
              <a:rPr lang="en-US" sz="6000" dirty="0">
                <a:solidFill>
                  <a:srgbClr val="FFFFFF"/>
                </a:solidFill>
              </a:rPr>
              <a:t>?</a:t>
            </a:r>
          </a:p>
        </p:txBody>
      </p:sp>
    </p:spTree>
    <p:extLst>
      <p:ext uri="{BB962C8B-B14F-4D97-AF65-F5344CB8AC3E}">
        <p14:creationId xmlns:p14="http://schemas.microsoft.com/office/powerpoint/2010/main" val="173173437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013E8-F420-4D4D-ABE2-36121CEE4656}"/>
              </a:ext>
            </a:extLst>
          </p:cNvPr>
          <p:cNvSpPr>
            <a:spLocks noGrp="1"/>
          </p:cNvSpPr>
          <p:nvPr>
            <p:ph type="title"/>
          </p:nvPr>
        </p:nvSpPr>
        <p:spPr>
          <a:xfrm>
            <a:off x="742950" y="742951"/>
            <a:ext cx="3476625" cy="4962524"/>
          </a:xfrm>
        </p:spPr>
        <p:txBody>
          <a:bodyPr>
            <a:normAutofit/>
          </a:bodyPr>
          <a:lstStyle/>
          <a:p>
            <a:r>
              <a:rPr lang="en-NZ" sz="4800">
                <a:solidFill>
                  <a:srgbClr val="FFFFFF"/>
                </a:solidFill>
              </a:rPr>
              <a:t>E hia ngā whare?</a:t>
            </a:r>
          </a:p>
        </p:txBody>
      </p:sp>
      <p:pic>
        <p:nvPicPr>
          <p:cNvPr id="3074" name="Picture 2">
            <a:extLst>
              <a:ext uri="{FF2B5EF4-FFF2-40B4-BE49-F238E27FC236}">
                <a16:creationId xmlns:a16="http://schemas.microsoft.com/office/drawing/2014/main" id="{523CFDAA-5C64-49C5-9BF8-368B4A5374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975392"/>
            <a:ext cx="6553545" cy="4915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88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E739FF-F1E9-44AD-9FC6-AA1AA2F8DD55}"/>
              </a:ext>
            </a:extLst>
          </p:cNvPr>
          <p:cNvSpPr txBox="1"/>
          <p:nvPr/>
        </p:nvSpPr>
        <p:spPr>
          <a:xfrm>
            <a:off x="172278" y="225287"/>
            <a:ext cx="11794435" cy="7171194"/>
          </a:xfrm>
          <a:prstGeom prst="rect">
            <a:avLst/>
          </a:prstGeom>
          <a:noFill/>
        </p:spPr>
        <p:txBody>
          <a:bodyPr wrap="square">
            <a:spAutoFit/>
          </a:bodyPr>
          <a:lstStyle/>
          <a:p>
            <a:pPr algn="l"/>
            <a:endParaRPr lang="en-NZ" b="1" dirty="0">
              <a:solidFill>
                <a:srgbClr val="262626"/>
              </a:solidFill>
              <a:effectLst/>
              <a:latin typeface="Roboto"/>
            </a:endParaRPr>
          </a:p>
          <a:p>
            <a:pPr algn="l"/>
            <a:r>
              <a:rPr lang="en-NZ" b="1" dirty="0">
                <a:solidFill>
                  <a:srgbClr val="262626"/>
                </a:solidFill>
                <a:effectLst/>
                <a:latin typeface="Roboto"/>
              </a:rPr>
              <a:t>Counting (10-100)</a:t>
            </a:r>
          </a:p>
          <a:p>
            <a:pPr lvl="1"/>
            <a:r>
              <a:rPr lang="en-NZ" b="0" i="0" dirty="0">
                <a:solidFill>
                  <a:srgbClr val="333333"/>
                </a:solidFill>
                <a:effectLst/>
                <a:latin typeface="Roboto"/>
              </a:rPr>
              <a:t>By now, you have learnt the numbers </a:t>
            </a:r>
            <a:r>
              <a:rPr lang="en-NZ" b="1" i="0" dirty="0">
                <a:solidFill>
                  <a:srgbClr val="333333"/>
                </a:solidFill>
                <a:effectLst/>
                <a:latin typeface="Roboto"/>
              </a:rPr>
              <a:t>1 </a:t>
            </a:r>
            <a:r>
              <a:rPr lang="en-NZ" b="0" i="0" dirty="0">
                <a:solidFill>
                  <a:srgbClr val="333333"/>
                </a:solidFill>
                <a:effectLst/>
                <a:latin typeface="Roboto"/>
              </a:rPr>
              <a:t>through to 10. Learning the numbers 10 to </a:t>
            </a:r>
            <a:r>
              <a:rPr lang="en-NZ" b="1" i="0" dirty="0">
                <a:solidFill>
                  <a:srgbClr val="333333"/>
                </a:solidFill>
                <a:effectLst/>
                <a:latin typeface="Roboto"/>
              </a:rPr>
              <a:t>100</a:t>
            </a:r>
            <a:r>
              <a:rPr lang="en-NZ" b="0" i="0" dirty="0">
                <a:solidFill>
                  <a:srgbClr val="333333"/>
                </a:solidFill>
                <a:effectLst/>
                <a:latin typeface="Roboto"/>
              </a:rPr>
              <a:t> builds on the numbers you have learnt and as long as you know the numbers 1-10 then you will have little trouble with this work. Look at the following numbers below: </a:t>
            </a:r>
            <a:r>
              <a:rPr lang="en-NZ" b="1" i="0" dirty="0">
                <a:solidFill>
                  <a:srgbClr val="333333"/>
                </a:solidFill>
                <a:effectLst/>
                <a:latin typeface="Roboto"/>
              </a:rPr>
              <a:t>Use</a:t>
            </a:r>
            <a:r>
              <a:rPr lang="en-NZ" b="0" i="0" dirty="0">
                <a:solidFill>
                  <a:srgbClr val="333333"/>
                </a:solidFill>
                <a:effectLst/>
                <a:latin typeface="Roboto"/>
              </a:rPr>
              <a:t> </a:t>
            </a:r>
            <a:r>
              <a:rPr lang="en-NZ" b="1" i="0" dirty="0">
                <a:solidFill>
                  <a:srgbClr val="333333"/>
                </a:solidFill>
                <a:effectLst/>
                <a:latin typeface="Roboto"/>
              </a:rPr>
              <a:t>E before 2 to 9 and 20 to 99.</a:t>
            </a:r>
            <a:br>
              <a:rPr lang="en-NZ" b="0" i="0" dirty="0">
                <a:solidFill>
                  <a:srgbClr val="333333"/>
                </a:solidFill>
                <a:effectLst/>
                <a:latin typeface="Roboto"/>
              </a:rPr>
            </a:br>
            <a:br>
              <a:rPr lang="en-NZ" b="0" i="0" dirty="0">
                <a:solidFill>
                  <a:srgbClr val="333333"/>
                </a:solidFill>
                <a:effectLst/>
                <a:latin typeface="Roboto"/>
              </a:rPr>
            </a:br>
            <a:r>
              <a:rPr lang="en-NZ" sz="2000" b="0" i="0" dirty="0">
                <a:solidFill>
                  <a:srgbClr val="333333"/>
                </a:solidFill>
                <a:effectLst/>
                <a:latin typeface="Roboto"/>
              </a:rPr>
              <a:t>10       </a:t>
            </a:r>
            <a:r>
              <a:rPr lang="en-NZ" sz="2000" b="1" i="0" dirty="0" err="1">
                <a:solidFill>
                  <a:srgbClr val="333333"/>
                </a:solidFill>
                <a:effectLst/>
                <a:latin typeface="Roboto"/>
              </a:rPr>
              <a:t>tekau</a:t>
            </a:r>
            <a:br>
              <a:rPr lang="en-NZ" sz="2000" b="0" i="0" dirty="0">
                <a:solidFill>
                  <a:srgbClr val="333333"/>
                </a:solidFill>
                <a:effectLst/>
                <a:latin typeface="Roboto"/>
              </a:rPr>
            </a:br>
            <a:r>
              <a:rPr lang="en-NZ" sz="2000" b="0" i="0" dirty="0">
                <a:solidFill>
                  <a:srgbClr val="333333"/>
                </a:solidFill>
                <a:effectLst/>
                <a:latin typeface="Roboto"/>
              </a:rPr>
              <a:t>16</a:t>
            </a:r>
            <a:r>
              <a:rPr lang="en-NZ" sz="2000" b="1" i="0" dirty="0">
                <a:solidFill>
                  <a:srgbClr val="333333"/>
                </a:solidFill>
                <a:effectLst/>
                <a:latin typeface="Roboto"/>
              </a:rPr>
              <a:t>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ono</a:t>
            </a:r>
            <a:br>
              <a:rPr lang="en-NZ" b="0" i="0" dirty="0">
                <a:solidFill>
                  <a:srgbClr val="333333"/>
                </a:solidFill>
                <a:effectLst/>
                <a:latin typeface="Roboto"/>
              </a:rPr>
            </a:br>
            <a:r>
              <a:rPr lang="en-NZ" sz="2000" b="0" i="0" dirty="0">
                <a:solidFill>
                  <a:srgbClr val="333333"/>
                </a:solidFill>
                <a:effectLst/>
                <a:latin typeface="Roboto"/>
              </a:rPr>
              <a:t>17       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a:t>
            </a:r>
            <a:r>
              <a:rPr lang="en-NZ" sz="2000" b="1" i="0" dirty="0" err="1">
                <a:solidFill>
                  <a:srgbClr val="333333"/>
                </a:solidFill>
                <a:effectLst/>
                <a:latin typeface="Roboto"/>
              </a:rPr>
              <a:t>whitu</a:t>
            </a:r>
            <a:br>
              <a:rPr lang="en-NZ" sz="2000" b="0" i="0" dirty="0">
                <a:solidFill>
                  <a:srgbClr val="333333"/>
                </a:solidFill>
                <a:effectLst/>
                <a:latin typeface="Roboto"/>
              </a:rPr>
            </a:br>
            <a:r>
              <a:rPr lang="en-NZ" sz="2000" b="0" i="0" dirty="0">
                <a:solidFill>
                  <a:srgbClr val="333333"/>
                </a:solidFill>
                <a:effectLst/>
                <a:latin typeface="Roboto"/>
              </a:rPr>
              <a:t>20 </a:t>
            </a:r>
            <a:r>
              <a:rPr lang="en-NZ" sz="2000" b="1" i="0" dirty="0">
                <a:solidFill>
                  <a:srgbClr val="333333"/>
                </a:solidFill>
                <a:effectLst/>
                <a:latin typeface="Roboto"/>
              </a:rPr>
              <a:t>      e </a:t>
            </a:r>
            <a:r>
              <a:rPr lang="en-NZ" sz="2000" b="1" i="0" dirty="0" err="1">
                <a:solidFill>
                  <a:srgbClr val="333333"/>
                </a:solidFill>
                <a:effectLst/>
                <a:latin typeface="Roboto"/>
              </a:rPr>
              <a:t>rua</a:t>
            </a:r>
            <a:r>
              <a:rPr lang="en-NZ" sz="2000" b="1" i="0" dirty="0">
                <a:solidFill>
                  <a:srgbClr val="333333"/>
                </a:solidFill>
                <a:effectLst/>
                <a:latin typeface="Roboto"/>
              </a:rPr>
              <a:t> </a:t>
            </a:r>
            <a:r>
              <a:rPr lang="en-NZ" sz="2000" b="1" i="0" dirty="0" err="1">
                <a:solidFill>
                  <a:srgbClr val="333333"/>
                </a:solidFill>
                <a:effectLst/>
                <a:latin typeface="Roboto"/>
              </a:rPr>
              <a:t>tekau</a:t>
            </a:r>
            <a:br>
              <a:rPr lang="en-NZ" sz="2000" b="0" i="0" dirty="0">
                <a:solidFill>
                  <a:srgbClr val="333333"/>
                </a:solidFill>
                <a:effectLst/>
                <a:latin typeface="Roboto"/>
              </a:rPr>
            </a:br>
            <a:r>
              <a:rPr lang="en-NZ" sz="2000" b="0" i="0" dirty="0">
                <a:solidFill>
                  <a:srgbClr val="333333"/>
                </a:solidFill>
                <a:effectLst/>
                <a:latin typeface="Roboto"/>
              </a:rPr>
              <a:t>21       </a:t>
            </a:r>
            <a:r>
              <a:rPr lang="en-NZ" sz="2000" b="1" i="0" dirty="0">
                <a:solidFill>
                  <a:srgbClr val="333333"/>
                </a:solidFill>
                <a:effectLst/>
                <a:latin typeface="Roboto"/>
              </a:rPr>
              <a:t>e </a:t>
            </a:r>
            <a:r>
              <a:rPr lang="en-NZ" sz="2000" b="1" i="0" dirty="0" err="1">
                <a:solidFill>
                  <a:srgbClr val="333333"/>
                </a:solidFill>
                <a:effectLst/>
                <a:latin typeface="Roboto"/>
              </a:rPr>
              <a:t>rua</a:t>
            </a:r>
            <a:r>
              <a:rPr lang="en-NZ" sz="2000" b="1" i="0" dirty="0">
                <a:solidFill>
                  <a:srgbClr val="333333"/>
                </a:solidFill>
                <a:effectLst/>
                <a:latin typeface="Roboto"/>
              </a:rPr>
              <a:t>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a:t>
            </a:r>
            <a:r>
              <a:rPr lang="en-NZ" sz="2000" b="1" i="0" dirty="0" err="1">
                <a:solidFill>
                  <a:srgbClr val="333333"/>
                </a:solidFill>
                <a:effectLst/>
                <a:latin typeface="Roboto"/>
              </a:rPr>
              <a:t>tahi</a:t>
            </a:r>
            <a:br>
              <a:rPr lang="en-NZ" sz="2000" b="0" i="0" dirty="0">
                <a:solidFill>
                  <a:srgbClr val="333333"/>
                </a:solidFill>
                <a:effectLst/>
                <a:latin typeface="Roboto"/>
              </a:rPr>
            </a:br>
            <a:r>
              <a:rPr lang="en-NZ" sz="2000" b="0" i="0" dirty="0">
                <a:solidFill>
                  <a:srgbClr val="333333"/>
                </a:solidFill>
                <a:effectLst/>
                <a:latin typeface="Roboto"/>
              </a:rPr>
              <a:t>22</a:t>
            </a:r>
            <a:r>
              <a:rPr lang="en-NZ" sz="2000" b="1" i="0" dirty="0">
                <a:solidFill>
                  <a:srgbClr val="333333"/>
                </a:solidFill>
                <a:effectLst/>
                <a:latin typeface="Roboto"/>
              </a:rPr>
              <a:t>       e </a:t>
            </a:r>
            <a:r>
              <a:rPr lang="en-NZ" sz="2000" b="1" i="0" dirty="0" err="1">
                <a:solidFill>
                  <a:srgbClr val="333333"/>
                </a:solidFill>
                <a:effectLst/>
                <a:latin typeface="Roboto"/>
              </a:rPr>
              <a:t>rua</a:t>
            </a:r>
            <a:r>
              <a:rPr lang="en-NZ" sz="2000" b="1" i="0" dirty="0">
                <a:solidFill>
                  <a:srgbClr val="333333"/>
                </a:solidFill>
                <a:effectLst/>
                <a:latin typeface="Roboto"/>
              </a:rPr>
              <a:t>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a:t>
            </a:r>
            <a:r>
              <a:rPr lang="en-NZ" sz="2000" b="1" i="0" dirty="0" err="1">
                <a:solidFill>
                  <a:srgbClr val="333333"/>
                </a:solidFill>
                <a:effectLst/>
                <a:latin typeface="Roboto"/>
              </a:rPr>
              <a:t>rua</a:t>
            </a:r>
            <a:br>
              <a:rPr lang="en-NZ" sz="2000" b="0" i="0" dirty="0">
                <a:solidFill>
                  <a:srgbClr val="333333"/>
                </a:solidFill>
                <a:effectLst/>
                <a:latin typeface="Roboto"/>
              </a:rPr>
            </a:br>
            <a:r>
              <a:rPr lang="en-NZ" sz="2000" b="0" i="0" dirty="0">
                <a:solidFill>
                  <a:srgbClr val="333333"/>
                </a:solidFill>
                <a:effectLst/>
                <a:latin typeface="Roboto"/>
              </a:rPr>
              <a:t>30       </a:t>
            </a:r>
            <a:r>
              <a:rPr lang="en-NZ" sz="2000" b="1" i="0" dirty="0">
                <a:solidFill>
                  <a:srgbClr val="333333"/>
                </a:solidFill>
                <a:effectLst/>
                <a:latin typeface="Roboto"/>
              </a:rPr>
              <a:t>e </a:t>
            </a:r>
            <a:r>
              <a:rPr lang="en-NZ" sz="2000" b="1" i="0" dirty="0" err="1">
                <a:solidFill>
                  <a:srgbClr val="333333"/>
                </a:solidFill>
                <a:effectLst/>
                <a:latin typeface="Roboto"/>
              </a:rPr>
              <a:t>toru</a:t>
            </a:r>
            <a:r>
              <a:rPr lang="en-NZ" sz="2000" b="1" i="0" dirty="0">
                <a:solidFill>
                  <a:srgbClr val="333333"/>
                </a:solidFill>
                <a:effectLst/>
                <a:latin typeface="Roboto"/>
              </a:rPr>
              <a:t> </a:t>
            </a:r>
            <a:r>
              <a:rPr lang="en-NZ" sz="2000" b="1" i="0" dirty="0" err="1">
                <a:solidFill>
                  <a:srgbClr val="333333"/>
                </a:solidFill>
                <a:effectLst/>
                <a:latin typeface="Roboto"/>
              </a:rPr>
              <a:t>tekau</a:t>
            </a:r>
            <a:br>
              <a:rPr lang="en-NZ" sz="2000" b="0" i="0" dirty="0">
                <a:solidFill>
                  <a:srgbClr val="333333"/>
                </a:solidFill>
                <a:effectLst/>
                <a:latin typeface="Roboto"/>
              </a:rPr>
            </a:br>
            <a:r>
              <a:rPr lang="en-NZ" sz="2000" b="0" i="0" dirty="0">
                <a:solidFill>
                  <a:srgbClr val="333333"/>
                </a:solidFill>
                <a:effectLst/>
                <a:latin typeface="Roboto"/>
              </a:rPr>
              <a:t>37</a:t>
            </a:r>
            <a:r>
              <a:rPr lang="en-NZ" sz="2000" b="1" i="0" dirty="0">
                <a:solidFill>
                  <a:srgbClr val="333333"/>
                </a:solidFill>
                <a:effectLst/>
                <a:latin typeface="Roboto"/>
              </a:rPr>
              <a:t>       e </a:t>
            </a:r>
            <a:r>
              <a:rPr lang="en-NZ" sz="2000" b="1" i="0" dirty="0" err="1">
                <a:solidFill>
                  <a:srgbClr val="333333"/>
                </a:solidFill>
                <a:effectLst/>
                <a:latin typeface="Roboto"/>
              </a:rPr>
              <a:t>toru</a:t>
            </a:r>
            <a:r>
              <a:rPr lang="en-NZ" sz="2000" b="1" i="0" dirty="0">
                <a:solidFill>
                  <a:srgbClr val="333333"/>
                </a:solidFill>
                <a:effectLst/>
                <a:latin typeface="Roboto"/>
              </a:rPr>
              <a:t>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a:t>
            </a:r>
            <a:r>
              <a:rPr lang="en-NZ" sz="2000" b="1" i="0" dirty="0" err="1">
                <a:solidFill>
                  <a:srgbClr val="333333"/>
                </a:solidFill>
                <a:effectLst/>
                <a:latin typeface="Roboto"/>
              </a:rPr>
              <a:t>whitu</a:t>
            </a:r>
            <a:br>
              <a:rPr lang="en-NZ" sz="2000" b="0" i="0" dirty="0">
                <a:solidFill>
                  <a:srgbClr val="333333"/>
                </a:solidFill>
                <a:effectLst/>
                <a:latin typeface="Roboto"/>
              </a:rPr>
            </a:br>
            <a:r>
              <a:rPr lang="en-NZ" sz="2000" b="0" i="0" dirty="0">
                <a:solidFill>
                  <a:srgbClr val="333333"/>
                </a:solidFill>
                <a:effectLst/>
                <a:latin typeface="Roboto"/>
              </a:rPr>
              <a:t>49      </a:t>
            </a:r>
            <a:r>
              <a:rPr lang="en-NZ" sz="2000" b="1" i="0" dirty="0">
                <a:solidFill>
                  <a:srgbClr val="333333"/>
                </a:solidFill>
                <a:effectLst/>
                <a:latin typeface="Roboto"/>
              </a:rPr>
              <a:t> e </a:t>
            </a:r>
            <a:r>
              <a:rPr lang="en-NZ" sz="2000" b="1" i="0" dirty="0" err="1">
                <a:solidFill>
                  <a:srgbClr val="333333"/>
                </a:solidFill>
                <a:effectLst/>
                <a:latin typeface="Roboto"/>
              </a:rPr>
              <a:t>whā</a:t>
            </a:r>
            <a:r>
              <a:rPr lang="en-NZ" sz="2000" b="1" i="0" dirty="0">
                <a:solidFill>
                  <a:srgbClr val="333333"/>
                </a:solidFill>
                <a:effectLst/>
                <a:latin typeface="Roboto"/>
              </a:rPr>
              <a:t>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a:t>
            </a:r>
            <a:r>
              <a:rPr lang="en-NZ" sz="2000" b="1" i="0" dirty="0" err="1">
                <a:solidFill>
                  <a:srgbClr val="333333"/>
                </a:solidFill>
                <a:effectLst/>
                <a:latin typeface="Roboto"/>
              </a:rPr>
              <a:t>iwa</a:t>
            </a:r>
            <a:br>
              <a:rPr lang="en-NZ" sz="2000" b="0" i="0" dirty="0">
                <a:solidFill>
                  <a:srgbClr val="333333"/>
                </a:solidFill>
                <a:effectLst/>
                <a:latin typeface="Roboto"/>
              </a:rPr>
            </a:br>
            <a:r>
              <a:rPr lang="en-NZ" sz="2000" b="0" i="0" dirty="0">
                <a:solidFill>
                  <a:srgbClr val="333333"/>
                </a:solidFill>
                <a:effectLst/>
                <a:latin typeface="Roboto"/>
              </a:rPr>
              <a:t>54</a:t>
            </a:r>
            <a:r>
              <a:rPr lang="en-NZ" sz="2000" b="1" i="0" dirty="0">
                <a:solidFill>
                  <a:srgbClr val="333333"/>
                </a:solidFill>
                <a:effectLst/>
                <a:latin typeface="Roboto"/>
              </a:rPr>
              <a:t>       e </a:t>
            </a:r>
            <a:r>
              <a:rPr lang="en-NZ" sz="2000" b="1" i="0" dirty="0" err="1">
                <a:solidFill>
                  <a:srgbClr val="333333"/>
                </a:solidFill>
                <a:effectLst/>
                <a:latin typeface="Roboto"/>
              </a:rPr>
              <a:t>rima</a:t>
            </a:r>
            <a:r>
              <a:rPr lang="en-NZ" sz="2000" b="1" i="0" dirty="0">
                <a:solidFill>
                  <a:srgbClr val="333333"/>
                </a:solidFill>
                <a:effectLst/>
                <a:latin typeface="Roboto"/>
              </a:rPr>
              <a:t>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a:t>
            </a:r>
            <a:r>
              <a:rPr lang="en-NZ" sz="2000" b="1" i="0" dirty="0" err="1">
                <a:solidFill>
                  <a:srgbClr val="333333"/>
                </a:solidFill>
                <a:effectLst/>
                <a:latin typeface="Roboto"/>
              </a:rPr>
              <a:t>whā</a:t>
            </a:r>
            <a:br>
              <a:rPr lang="en-NZ" sz="2000" b="0" i="0" dirty="0">
                <a:solidFill>
                  <a:srgbClr val="333333"/>
                </a:solidFill>
                <a:effectLst/>
                <a:latin typeface="Roboto"/>
              </a:rPr>
            </a:br>
            <a:r>
              <a:rPr lang="en-NZ" sz="2000" b="0" i="0" dirty="0">
                <a:solidFill>
                  <a:srgbClr val="333333"/>
                </a:solidFill>
                <a:effectLst/>
                <a:latin typeface="Roboto"/>
              </a:rPr>
              <a:t>62      </a:t>
            </a:r>
            <a:r>
              <a:rPr lang="en-NZ" sz="2000" b="1" i="0" dirty="0">
                <a:solidFill>
                  <a:srgbClr val="333333"/>
                </a:solidFill>
                <a:effectLst/>
                <a:latin typeface="Roboto"/>
              </a:rPr>
              <a:t> e ono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a:t>
            </a:r>
            <a:r>
              <a:rPr lang="en-NZ" sz="2000" b="1" i="0" dirty="0" err="1">
                <a:solidFill>
                  <a:srgbClr val="333333"/>
                </a:solidFill>
                <a:effectLst/>
                <a:latin typeface="Roboto"/>
              </a:rPr>
              <a:t>rua</a:t>
            </a:r>
            <a:br>
              <a:rPr lang="en-NZ" sz="2000" b="0" i="0" dirty="0">
                <a:solidFill>
                  <a:srgbClr val="333333"/>
                </a:solidFill>
                <a:effectLst/>
                <a:latin typeface="Roboto"/>
              </a:rPr>
            </a:br>
            <a:r>
              <a:rPr lang="en-NZ" sz="2000" b="0" i="0" dirty="0">
                <a:solidFill>
                  <a:srgbClr val="333333"/>
                </a:solidFill>
                <a:effectLst/>
                <a:latin typeface="Roboto"/>
              </a:rPr>
              <a:t>71</a:t>
            </a:r>
            <a:r>
              <a:rPr lang="en-NZ" sz="2000" b="1" i="0" dirty="0">
                <a:solidFill>
                  <a:srgbClr val="333333"/>
                </a:solidFill>
                <a:effectLst/>
                <a:latin typeface="Roboto"/>
              </a:rPr>
              <a:t>       e </a:t>
            </a:r>
            <a:r>
              <a:rPr lang="en-NZ" sz="2000" b="1" i="0" dirty="0" err="1">
                <a:solidFill>
                  <a:srgbClr val="333333"/>
                </a:solidFill>
                <a:effectLst/>
                <a:latin typeface="Roboto"/>
              </a:rPr>
              <a:t>whitu</a:t>
            </a:r>
            <a:r>
              <a:rPr lang="en-NZ" sz="2000" b="1" i="0" dirty="0">
                <a:solidFill>
                  <a:srgbClr val="333333"/>
                </a:solidFill>
                <a:effectLst/>
                <a:latin typeface="Roboto"/>
              </a:rPr>
              <a:t>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a:t>
            </a:r>
            <a:r>
              <a:rPr lang="en-NZ" sz="2000" b="1" i="0" dirty="0" err="1">
                <a:solidFill>
                  <a:srgbClr val="333333"/>
                </a:solidFill>
                <a:effectLst/>
                <a:latin typeface="Roboto"/>
              </a:rPr>
              <a:t>tahi</a:t>
            </a:r>
            <a:br>
              <a:rPr lang="en-NZ" sz="2000" b="0" i="0" dirty="0">
                <a:solidFill>
                  <a:srgbClr val="333333"/>
                </a:solidFill>
                <a:effectLst/>
                <a:latin typeface="Roboto"/>
              </a:rPr>
            </a:br>
            <a:r>
              <a:rPr lang="en-NZ" sz="2000" b="0" i="0" dirty="0">
                <a:solidFill>
                  <a:srgbClr val="333333"/>
                </a:solidFill>
                <a:effectLst/>
                <a:latin typeface="Roboto"/>
              </a:rPr>
              <a:t>99       </a:t>
            </a:r>
            <a:r>
              <a:rPr lang="en-NZ" sz="2000" b="1" i="0" dirty="0">
                <a:solidFill>
                  <a:srgbClr val="333333"/>
                </a:solidFill>
                <a:effectLst/>
                <a:latin typeface="Roboto"/>
              </a:rPr>
              <a:t>e </a:t>
            </a:r>
            <a:r>
              <a:rPr lang="en-NZ" sz="2000" b="1" i="0" dirty="0" err="1">
                <a:solidFill>
                  <a:srgbClr val="333333"/>
                </a:solidFill>
                <a:effectLst/>
                <a:latin typeface="Roboto"/>
              </a:rPr>
              <a:t>iwa</a:t>
            </a:r>
            <a:r>
              <a:rPr lang="en-NZ" sz="2000" b="1" i="0" dirty="0">
                <a:solidFill>
                  <a:srgbClr val="333333"/>
                </a:solidFill>
                <a:effectLst/>
                <a:latin typeface="Roboto"/>
              </a:rPr>
              <a:t> </a:t>
            </a:r>
            <a:r>
              <a:rPr lang="en-NZ" sz="2000" b="1" i="0" dirty="0" err="1">
                <a:solidFill>
                  <a:srgbClr val="333333"/>
                </a:solidFill>
                <a:effectLst/>
                <a:latin typeface="Roboto"/>
              </a:rPr>
              <a:t>tekau</a:t>
            </a:r>
            <a:r>
              <a:rPr lang="en-NZ" sz="2000" b="1" i="0" dirty="0">
                <a:solidFill>
                  <a:srgbClr val="333333"/>
                </a:solidFill>
                <a:effectLst/>
                <a:latin typeface="Roboto"/>
              </a:rPr>
              <a:t> </a:t>
            </a:r>
            <a:r>
              <a:rPr lang="en-NZ" sz="2000" b="1" i="0" dirty="0" err="1">
                <a:solidFill>
                  <a:srgbClr val="333333"/>
                </a:solidFill>
                <a:effectLst/>
                <a:latin typeface="Roboto"/>
              </a:rPr>
              <a:t>mā</a:t>
            </a:r>
            <a:r>
              <a:rPr lang="en-NZ" sz="2000" b="1" i="0" dirty="0">
                <a:solidFill>
                  <a:srgbClr val="333333"/>
                </a:solidFill>
                <a:effectLst/>
                <a:latin typeface="Roboto"/>
              </a:rPr>
              <a:t> </a:t>
            </a:r>
            <a:r>
              <a:rPr lang="en-NZ" sz="2000" b="1" i="0" dirty="0" err="1">
                <a:solidFill>
                  <a:srgbClr val="333333"/>
                </a:solidFill>
                <a:effectLst/>
                <a:latin typeface="Roboto"/>
              </a:rPr>
              <a:t>iwa</a:t>
            </a:r>
            <a:endParaRPr lang="en-NZ" sz="2000" dirty="0">
              <a:solidFill>
                <a:srgbClr val="333333"/>
              </a:solidFill>
              <a:latin typeface="Roboto"/>
            </a:endParaRPr>
          </a:p>
          <a:p>
            <a:pPr lvl="1"/>
            <a:r>
              <a:rPr lang="en-NZ" sz="2000" b="0" i="0" dirty="0">
                <a:solidFill>
                  <a:srgbClr val="333333"/>
                </a:solidFill>
                <a:effectLst/>
                <a:latin typeface="Roboto"/>
              </a:rPr>
              <a:t>100</a:t>
            </a:r>
            <a:r>
              <a:rPr lang="en-NZ" sz="2000" b="1" i="0" dirty="0">
                <a:solidFill>
                  <a:srgbClr val="333333"/>
                </a:solidFill>
                <a:effectLst/>
                <a:latin typeface="Roboto"/>
              </a:rPr>
              <a:t>     </a:t>
            </a:r>
            <a:r>
              <a:rPr lang="en-NZ" sz="2000" b="1" i="0" dirty="0" err="1">
                <a:solidFill>
                  <a:srgbClr val="333333"/>
                </a:solidFill>
                <a:effectLst/>
                <a:latin typeface="Roboto"/>
              </a:rPr>
              <a:t>kotahi</a:t>
            </a:r>
            <a:r>
              <a:rPr lang="en-NZ" sz="2000" b="1" i="0" dirty="0">
                <a:solidFill>
                  <a:srgbClr val="333333"/>
                </a:solidFill>
                <a:effectLst/>
                <a:latin typeface="Roboto"/>
              </a:rPr>
              <a:t> </a:t>
            </a:r>
            <a:r>
              <a:rPr lang="en-NZ" sz="2000" b="1" i="0" dirty="0" err="1">
                <a:solidFill>
                  <a:srgbClr val="333333"/>
                </a:solidFill>
                <a:effectLst/>
                <a:latin typeface="Roboto"/>
              </a:rPr>
              <a:t>rau</a:t>
            </a:r>
            <a:br>
              <a:rPr lang="en-NZ" sz="2000" b="0" i="0" dirty="0">
                <a:solidFill>
                  <a:srgbClr val="333333"/>
                </a:solidFill>
                <a:effectLst/>
                <a:latin typeface="Roboto"/>
              </a:rPr>
            </a:br>
            <a:br>
              <a:rPr lang="en-NZ" b="0" i="0" dirty="0">
                <a:solidFill>
                  <a:srgbClr val="333333"/>
                </a:solidFill>
                <a:effectLst/>
                <a:latin typeface="Roboto"/>
              </a:rPr>
            </a:br>
            <a:br>
              <a:rPr lang="en-NZ" b="0" i="0" dirty="0">
                <a:solidFill>
                  <a:srgbClr val="333333"/>
                </a:solidFill>
                <a:effectLst/>
                <a:latin typeface="Roboto"/>
              </a:rPr>
            </a:br>
            <a:br>
              <a:rPr lang="en-NZ" b="0" i="0" dirty="0">
                <a:solidFill>
                  <a:srgbClr val="333333"/>
                </a:solidFill>
                <a:effectLst/>
                <a:latin typeface="Roboto"/>
              </a:rPr>
            </a:br>
            <a:endParaRPr lang="en-NZ" b="0" i="0" dirty="0">
              <a:solidFill>
                <a:srgbClr val="333333"/>
              </a:solidFill>
              <a:effectLst/>
              <a:latin typeface="Roboto"/>
            </a:endParaRPr>
          </a:p>
        </p:txBody>
      </p:sp>
    </p:spTree>
    <p:extLst>
      <p:ext uri="{BB962C8B-B14F-4D97-AF65-F5344CB8AC3E}">
        <p14:creationId xmlns:p14="http://schemas.microsoft.com/office/powerpoint/2010/main" val="5589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8391-87DF-45DF-A8E8-A2C37790E11C}"/>
              </a:ext>
            </a:extLst>
          </p:cNvPr>
          <p:cNvSpPr>
            <a:spLocks noGrp="1"/>
          </p:cNvSpPr>
          <p:nvPr>
            <p:ph type="ctrTitle"/>
          </p:nvPr>
        </p:nvSpPr>
        <p:spPr/>
        <p:txBody>
          <a:bodyPr>
            <a:normAutofit/>
          </a:bodyPr>
          <a:lstStyle/>
          <a:p>
            <a:r>
              <a:rPr lang="en-NZ" dirty="0"/>
              <a:t>Karakia </a:t>
            </a:r>
            <a:r>
              <a:rPr lang="en-NZ" dirty="0" err="1"/>
              <a:t>Timatanga</a:t>
            </a:r>
            <a:br>
              <a:rPr lang="en-NZ" dirty="0"/>
            </a:br>
            <a:r>
              <a:rPr lang="en-NZ" dirty="0"/>
              <a:t>ANZAC Prayer.</a:t>
            </a:r>
          </a:p>
        </p:txBody>
      </p:sp>
      <p:pic>
        <p:nvPicPr>
          <p:cNvPr id="5" name="Picture 4" descr="A picture containing building&#10;&#10;Description automatically generated">
            <a:extLst>
              <a:ext uri="{FF2B5EF4-FFF2-40B4-BE49-F238E27FC236}">
                <a16:creationId xmlns:a16="http://schemas.microsoft.com/office/drawing/2014/main" id="{1EEFC519-3943-4E0D-B424-504EF680CC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1179309"/>
            <a:ext cx="1685925" cy="1905000"/>
          </a:xfrm>
          <a:prstGeom prst="rect">
            <a:avLst/>
          </a:prstGeom>
        </p:spPr>
      </p:pic>
    </p:spTree>
    <p:extLst>
      <p:ext uri="{BB962C8B-B14F-4D97-AF65-F5344CB8AC3E}">
        <p14:creationId xmlns:p14="http://schemas.microsoft.com/office/powerpoint/2010/main" val="156972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52BC0C-9F19-4E17-A798-5E623C24B2DD}"/>
              </a:ext>
            </a:extLst>
          </p:cNvPr>
          <p:cNvSpPr>
            <a:spLocks noGrp="1"/>
          </p:cNvSpPr>
          <p:nvPr>
            <p:ph type="title"/>
          </p:nvPr>
        </p:nvSpPr>
        <p:spPr>
          <a:xfrm>
            <a:off x="2555631" y="1441938"/>
            <a:ext cx="7080738" cy="3974124"/>
          </a:xfrm>
        </p:spPr>
        <p:txBody>
          <a:bodyPr>
            <a:normAutofit/>
          </a:bodyPr>
          <a:lstStyle/>
          <a:p>
            <a:pPr>
              <a:lnSpc>
                <a:spcPct val="90000"/>
              </a:lnSpc>
            </a:pPr>
            <a:r>
              <a:rPr lang="en-NZ" sz="2400" dirty="0">
                <a:solidFill>
                  <a:schemeClr val="bg1">
                    <a:lumMod val="95000"/>
                    <a:lumOff val="5000"/>
                  </a:schemeClr>
                </a:solidFill>
              </a:rPr>
              <a:t>E </a:t>
            </a:r>
            <a:r>
              <a:rPr lang="en-NZ" sz="2400" dirty="0" err="1">
                <a:solidFill>
                  <a:schemeClr val="bg1">
                    <a:lumMod val="95000"/>
                    <a:lumOff val="5000"/>
                  </a:schemeClr>
                </a:solidFill>
              </a:rPr>
              <a:t>hia</a:t>
            </a:r>
            <a:r>
              <a:rPr lang="en-NZ" sz="2400" dirty="0">
                <a:solidFill>
                  <a:schemeClr val="bg1">
                    <a:lumMod val="95000"/>
                    <a:lumOff val="5000"/>
                  </a:schemeClr>
                </a:solidFill>
              </a:rPr>
              <a:t>? is used to count the number of things. </a:t>
            </a:r>
            <a:br>
              <a:rPr lang="en-NZ" sz="2400" dirty="0">
                <a:solidFill>
                  <a:schemeClr val="bg1">
                    <a:lumMod val="95000"/>
                    <a:lumOff val="5000"/>
                  </a:schemeClr>
                </a:solidFill>
              </a:rPr>
            </a:br>
            <a:r>
              <a:rPr lang="en-NZ" sz="2400" dirty="0">
                <a:solidFill>
                  <a:schemeClr val="bg1">
                    <a:lumMod val="95000"/>
                    <a:lumOff val="5000"/>
                  </a:schemeClr>
                </a:solidFill>
              </a:rPr>
              <a:t>E </a:t>
            </a:r>
            <a:r>
              <a:rPr lang="en-NZ" sz="2400" dirty="0" err="1">
                <a:solidFill>
                  <a:schemeClr val="bg1">
                    <a:lumMod val="95000"/>
                    <a:lumOff val="5000"/>
                  </a:schemeClr>
                </a:solidFill>
              </a:rPr>
              <a:t>hia</a:t>
            </a:r>
            <a:r>
              <a:rPr lang="en-NZ" sz="2400" dirty="0">
                <a:solidFill>
                  <a:schemeClr val="bg1">
                    <a:lumMod val="95000"/>
                    <a:lumOff val="5000"/>
                  </a:schemeClr>
                </a:solidFill>
              </a:rPr>
              <a:t>? is also used to ask how old somebody is.</a:t>
            </a:r>
            <a:br>
              <a:rPr lang="en-NZ" sz="2400" dirty="0">
                <a:solidFill>
                  <a:schemeClr val="bg1">
                    <a:lumMod val="95000"/>
                    <a:lumOff val="5000"/>
                  </a:schemeClr>
                </a:solidFill>
              </a:rPr>
            </a:br>
            <a:r>
              <a:rPr lang="en-NZ" sz="2400" dirty="0" err="1">
                <a:solidFill>
                  <a:schemeClr val="bg1">
                    <a:lumMod val="95000"/>
                    <a:lumOff val="5000"/>
                  </a:schemeClr>
                </a:solidFill>
              </a:rPr>
              <a:t>Tokohia</a:t>
            </a:r>
            <a:r>
              <a:rPr lang="en-NZ" sz="2400" dirty="0">
                <a:solidFill>
                  <a:schemeClr val="bg1">
                    <a:lumMod val="95000"/>
                    <a:lumOff val="5000"/>
                  </a:schemeClr>
                </a:solidFill>
              </a:rPr>
              <a:t>? asks how many people? Used for people only.</a:t>
            </a:r>
            <a:br>
              <a:rPr lang="en-NZ" sz="2400" dirty="0">
                <a:solidFill>
                  <a:schemeClr val="bg1">
                    <a:lumMod val="95000"/>
                    <a:lumOff val="5000"/>
                  </a:schemeClr>
                </a:solidFill>
              </a:rPr>
            </a:br>
            <a:br>
              <a:rPr lang="en-NZ" sz="2400" dirty="0">
                <a:solidFill>
                  <a:schemeClr val="bg1">
                    <a:lumMod val="95000"/>
                    <a:lumOff val="5000"/>
                  </a:schemeClr>
                </a:solidFill>
              </a:rPr>
            </a:br>
            <a:r>
              <a:rPr lang="en-NZ" sz="2400" dirty="0">
                <a:solidFill>
                  <a:schemeClr val="bg1">
                    <a:lumMod val="95000"/>
                    <a:lumOff val="5000"/>
                  </a:schemeClr>
                </a:solidFill>
              </a:rPr>
              <a:t>We say…E </a:t>
            </a:r>
            <a:r>
              <a:rPr lang="en-NZ" sz="2400" dirty="0" err="1">
                <a:solidFill>
                  <a:schemeClr val="bg1">
                    <a:lumMod val="95000"/>
                    <a:lumOff val="5000"/>
                  </a:schemeClr>
                </a:solidFill>
              </a:rPr>
              <a:t>hia</a:t>
            </a:r>
            <a:r>
              <a:rPr lang="en-NZ" sz="2400" dirty="0">
                <a:solidFill>
                  <a:schemeClr val="bg1">
                    <a:lumMod val="95000"/>
                    <a:lumOff val="5000"/>
                  </a:schemeClr>
                </a:solidFill>
              </a:rPr>
              <a:t> ō tau? How old are you?</a:t>
            </a:r>
            <a:br>
              <a:rPr lang="en-NZ" sz="2400" dirty="0">
                <a:solidFill>
                  <a:schemeClr val="bg1">
                    <a:lumMod val="95000"/>
                    <a:lumOff val="5000"/>
                  </a:schemeClr>
                </a:solidFill>
              </a:rPr>
            </a:br>
            <a:r>
              <a:rPr lang="en-NZ" sz="2400" dirty="0">
                <a:solidFill>
                  <a:schemeClr val="bg1">
                    <a:lumMod val="95000"/>
                    <a:lumOff val="5000"/>
                  </a:schemeClr>
                </a:solidFill>
              </a:rPr>
              <a:t>E </a:t>
            </a:r>
            <a:r>
              <a:rPr lang="en-NZ" sz="2400" dirty="0" err="1">
                <a:solidFill>
                  <a:schemeClr val="bg1">
                    <a:lumMod val="95000"/>
                    <a:lumOff val="5000"/>
                  </a:schemeClr>
                </a:solidFill>
              </a:rPr>
              <a:t>hia</a:t>
            </a:r>
            <a:r>
              <a:rPr lang="en-NZ" sz="2400" dirty="0">
                <a:solidFill>
                  <a:schemeClr val="bg1">
                    <a:lumMod val="95000"/>
                    <a:lumOff val="5000"/>
                  </a:schemeClr>
                </a:solidFill>
              </a:rPr>
              <a:t> ana tau? How old is he/she?</a:t>
            </a:r>
            <a:br>
              <a:rPr lang="en-NZ" sz="2400" dirty="0">
                <a:solidFill>
                  <a:schemeClr val="bg1">
                    <a:lumMod val="95000"/>
                    <a:lumOff val="5000"/>
                  </a:schemeClr>
                </a:solidFill>
              </a:rPr>
            </a:br>
            <a:r>
              <a:rPr lang="en-NZ" sz="2400" dirty="0">
                <a:solidFill>
                  <a:schemeClr val="bg1">
                    <a:lumMod val="95000"/>
                    <a:lumOff val="5000"/>
                  </a:schemeClr>
                </a:solidFill>
              </a:rPr>
              <a:t>E </a:t>
            </a:r>
            <a:r>
              <a:rPr lang="en-NZ" sz="2400" dirty="0" err="1">
                <a:solidFill>
                  <a:schemeClr val="bg1">
                    <a:lumMod val="95000"/>
                    <a:lumOff val="5000"/>
                  </a:schemeClr>
                </a:solidFill>
              </a:rPr>
              <a:t>hia</a:t>
            </a:r>
            <a:r>
              <a:rPr lang="en-NZ" sz="2400" dirty="0">
                <a:solidFill>
                  <a:schemeClr val="bg1">
                    <a:lumMod val="95000"/>
                    <a:lumOff val="5000"/>
                  </a:schemeClr>
                </a:solidFill>
              </a:rPr>
              <a:t> </a:t>
            </a:r>
            <a:r>
              <a:rPr lang="en-NZ" sz="2400" dirty="0" err="1">
                <a:solidFill>
                  <a:schemeClr val="bg1">
                    <a:lumMod val="95000"/>
                    <a:lumOff val="5000"/>
                  </a:schemeClr>
                </a:solidFill>
              </a:rPr>
              <a:t>ngā</a:t>
            </a:r>
            <a:r>
              <a:rPr lang="en-NZ" sz="2400" dirty="0">
                <a:solidFill>
                  <a:schemeClr val="bg1">
                    <a:lumMod val="95000"/>
                    <a:lumOff val="5000"/>
                  </a:schemeClr>
                </a:solidFill>
              </a:rPr>
              <a:t> tau o Rebecca? </a:t>
            </a:r>
            <a:br>
              <a:rPr lang="en-NZ" sz="2400" dirty="0">
                <a:solidFill>
                  <a:schemeClr val="bg1">
                    <a:lumMod val="95000"/>
                    <a:lumOff val="5000"/>
                  </a:schemeClr>
                </a:solidFill>
              </a:rPr>
            </a:br>
            <a:r>
              <a:rPr lang="en-NZ" sz="2400" dirty="0">
                <a:solidFill>
                  <a:schemeClr val="bg1">
                    <a:lumMod val="95000"/>
                    <a:lumOff val="5000"/>
                  </a:schemeClr>
                </a:solidFill>
              </a:rPr>
              <a:t>How many are the years of Rebecca?</a:t>
            </a:r>
            <a:br>
              <a:rPr lang="en-NZ" sz="2400" dirty="0">
                <a:solidFill>
                  <a:schemeClr val="bg1">
                    <a:lumMod val="95000"/>
                    <a:lumOff val="5000"/>
                  </a:schemeClr>
                </a:solidFill>
              </a:rPr>
            </a:br>
            <a:br>
              <a:rPr lang="en-NZ" sz="2400" dirty="0">
                <a:solidFill>
                  <a:schemeClr val="bg1">
                    <a:lumMod val="95000"/>
                    <a:lumOff val="5000"/>
                  </a:schemeClr>
                </a:solidFill>
              </a:rPr>
            </a:br>
            <a:r>
              <a:rPr lang="en-NZ" sz="2400" dirty="0" err="1">
                <a:solidFill>
                  <a:schemeClr val="bg1">
                    <a:lumMod val="95000"/>
                    <a:lumOff val="5000"/>
                  </a:schemeClr>
                </a:solidFill>
              </a:rPr>
              <a:t>Tokohia</a:t>
            </a:r>
            <a:r>
              <a:rPr lang="en-NZ" sz="2400" dirty="0">
                <a:solidFill>
                  <a:schemeClr val="bg1">
                    <a:lumMod val="95000"/>
                    <a:lumOff val="5000"/>
                  </a:schemeClr>
                </a:solidFill>
              </a:rPr>
              <a:t> </a:t>
            </a:r>
            <a:r>
              <a:rPr lang="en-NZ" sz="2400" dirty="0" err="1">
                <a:solidFill>
                  <a:schemeClr val="bg1">
                    <a:lumMod val="95000"/>
                    <a:lumOff val="5000"/>
                  </a:schemeClr>
                </a:solidFill>
              </a:rPr>
              <a:t>ngā</a:t>
            </a:r>
            <a:r>
              <a:rPr lang="en-NZ" sz="2400" dirty="0">
                <a:solidFill>
                  <a:schemeClr val="bg1">
                    <a:lumMod val="95000"/>
                    <a:lumOff val="5000"/>
                  </a:schemeClr>
                </a:solidFill>
              </a:rPr>
              <a:t> </a:t>
            </a:r>
            <a:r>
              <a:rPr lang="en-NZ" sz="2400" dirty="0" err="1">
                <a:solidFill>
                  <a:schemeClr val="bg1">
                    <a:lumMod val="95000"/>
                    <a:lumOff val="5000"/>
                  </a:schemeClr>
                </a:solidFill>
              </a:rPr>
              <a:t>tāngata</a:t>
            </a:r>
            <a:r>
              <a:rPr lang="en-NZ" sz="2400" dirty="0">
                <a:solidFill>
                  <a:schemeClr val="bg1">
                    <a:lumMod val="95000"/>
                    <a:lumOff val="5000"/>
                  </a:schemeClr>
                </a:solidFill>
              </a:rPr>
              <a:t>? How many people are there?</a:t>
            </a:r>
          </a:p>
        </p:txBody>
      </p:sp>
    </p:spTree>
    <p:extLst>
      <p:ext uri="{BB962C8B-B14F-4D97-AF65-F5344CB8AC3E}">
        <p14:creationId xmlns:p14="http://schemas.microsoft.com/office/powerpoint/2010/main" val="410969551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3A18-7FD1-46D4-996C-E2FF8309186C}"/>
              </a:ext>
            </a:extLst>
          </p:cNvPr>
          <p:cNvSpPr>
            <a:spLocks noGrp="1"/>
          </p:cNvSpPr>
          <p:nvPr>
            <p:ph type="title"/>
          </p:nvPr>
        </p:nvSpPr>
        <p:spPr/>
        <p:txBody>
          <a:bodyPr/>
          <a:lstStyle/>
          <a:p>
            <a:r>
              <a:rPr lang="en-NZ" dirty="0"/>
              <a:t>E </a:t>
            </a:r>
            <a:r>
              <a:rPr lang="en-NZ" dirty="0" err="1"/>
              <a:t>hia</a:t>
            </a:r>
            <a:r>
              <a:rPr lang="en-NZ" dirty="0"/>
              <a:t> </a:t>
            </a:r>
            <a:r>
              <a:rPr lang="en-NZ" dirty="0" err="1"/>
              <a:t>ngā</a:t>
            </a:r>
            <a:r>
              <a:rPr lang="en-NZ" dirty="0"/>
              <a:t> tau o…?  </a:t>
            </a:r>
            <a:r>
              <a:rPr lang="en-NZ" dirty="0" err="1"/>
              <a:t>Tokohia</a:t>
            </a:r>
            <a:r>
              <a:rPr lang="en-NZ" dirty="0"/>
              <a:t> </a:t>
            </a:r>
            <a:r>
              <a:rPr lang="en-NZ" dirty="0" err="1"/>
              <a:t>ngā</a:t>
            </a:r>
            <a:r>
              <a:rPr lang="en-NZ" dirty="0"/>
              <a:t> </a:t>
            </a:r>
            <a:r>
              <a:rPr lang="en-NZ" dirty="0" err="1"/>
              <a:t>tāngata</a:t>
            </a:r>
            <a:r>
              <a:rPr lang="en-NZ" dirty="0"/>
              <a:t>?</a:t>
            </a:r>
          </a:p>
        </p:txBody>
      </p:sp>
      <p:sp>
        <p:nvSpPr>
          <p:cNvPr id="3" name="Text Placeholder 2">
            <a:extLst>
              <a:ext uri="{FF2B5EF4-FFF2-40B4-BE49-F238E27FC236}">
                <a16:creationId xmlns:a16="http://schemas.microsoft.com/office/drawing/2014/main" id="{73C222C4-CE25-456D-849D-1043BE7F860F}"/>
              </a:ext>
            </a:extLst>
          </p:cNvPr>
          <p:cNvSpPr>
            <a:spLocks noGrp="1"/>
          </p:cNvSpPr>
          <p:nvPr>
            <p:ph type="body" idx="1"/>
          </p:nvPr>
        </p:nvSpPr>
        <p:spPr/>
        <p:txBody>
          <a:bodyPr/>
          <a:lstStyle/>
          <a:p>
            <a:r>
              <a:rPr lang="en-NZ" dirty="0"/>
              <a:t> Kia </a:t>
            </a:r>
            <a:r>
              <a:rPr lang="en-NZ" dirty="0" err="1"/>
              <a:t>ora</a:t>
            </a:r>
            <a:r>
              <a:rPr lang="en-NZ" dirty="0"/>
              <a:t>. </a:t>
            </a:r>
            <a:r>
              <a:rPr lang="en-NZ" dirty="0" err="1"/>
              <a:t>Amiria</a:t>
            </a:r>
            <a:r>
              <a:rPr lang="en-NZ" dirty="0"/>
              <a:t> is 69 years old.</a:t>
            </a:r>
          </a:p>
        </p:txBody>
      </p:sp>
      <p:sp>
        <p:nvSpPr>
          <p:cNvPr id="5" name="Text Placeholder 4">
            <a:extLst>
              <a:ext uri="{FF2B5EF4-FFF2-40B4-BE49-F238E27FC236}">
                <a16:creationId xmlns:a16="http://schemas.microsoft.com/office/drawing/2014/main" id="{061BAD0D-7369-4611-9492-0BAF55332C01}"/>
              </a:ext>
            </a:extLst>
          </p:cNvPr>
          <p:cNvSpPr>
            <a:spLocks noGrp="1"/>
          </p:cNvSpPr>
          <p:nvPr>
            <p:ph type="body" sz="quarter" idx="3"/>
          </p:nvPr>
        </p:nvSpPr>
        <p:spPr/>
        <p:txBody>
          <a:bodyPr/>
          <a:lstStyle/>
          <a:p>
            <a:r>
              <a:rPr lang="en-NZ" dirty="0"/>
              <a:t>Kia </a:t>
            </a:r>
            <a:r>
              <a:rPr lang="en-NZ" dirty="0" err="1"/>
              <a:t>ora</a:t>
            </a:r>
            <a:r>
              <a:rPr lang="en-NZ" dirty="0"/>
              <a:t>. </a:t>
            </a:r>
            <a:r>
              <a:rPr lang="en-NZ" dirty="0" err="1"/>
              <a:t>Netana</a:t>
            </a:r>
            <a:r>
              <a:rPr lang="en-NZ" dirty="0"/>
              <a:t> is 20 years old.</a:t>
            </a:r>
          </a:p>
        </p:txBody>
      </p:sp>
      <p:pic>
        <p:nvPicPr>
          <p:cNvPr id="5122" name="Picture 2" descr="Mīria">
            <a:extLst>
              <a:ext uri="{FF2B5EF4-FFF2-40B4-BE49-F238E27FC236}">
                <a16:creationId xmlns:a16="http://schemas.microsoft.com/office/drawing/2014/main" id="{4E562088-3C8A-42D1-9DD9-8A81B34CA6E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19200" y="2436019"/>
            <a:ext cx="249441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ruera">
            <a:extLst>
              <a:ext uri="{FF2B5EF4-FFF2-40B4-BE49-F238E27FC236}">
                <a16:creationId xmlns:a16="http://schemas.microsoft.com/office/drawing/2014/main" id="{57618CE5-880F-44AE-A49F-479B16A0C1D6}"/>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142922" y="2436019"/>
            <a:ext cx="312751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6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C738-BBD7-40F5-9706-99DF4D3CC35E}"/>
              </a:ext>
            </a:extLst>
          </p:cNvPr>
          <p:cNvSpPr>
            <a:spLocks noGrp="1"/>
          </p:cNvSpPr>
          <p:nvPr>
            <p:ph type="title"/>
          </p:nvPr>
        </p:nvSpPr>
        <p:spPr/>
        <p:txBody>
          <a:bodyPr/>
          <a:lstStyle/>
          <a:p>
            <a:r>
              <a:rPr lang="en-NZ" dirty="0"/>
              <a:t>E </a:t>
            </a:r>
            <a:r>
              <a:rPr lang="en-NZ" dirty="0" err="1"/>
              <a:t>hia</a:t>
            </a:r>
            <a:r>
              <a:rPr lang="en-NZ" dirty="0"/>
              <a:t> ana tau?   </a:t>
            </a:r>
            <a:r>
              <a:rPr lang="en-NZ" dirty="0" err="1"/>
              <a:t>Tokohia</a:t>
            </a:r>
            <a:r>
              <a:rPr lang="en-NZ" dirty="0"/>
              <a:t> </a:t>
            </a:r>
            <a:r>
              <a:rPr lang="en-NZ" dirty="0" err="1"/>
              <a:t>ngā</a:t>
            </a:r>
            <a:r>
              <a:rPr lang="en-NZ" dirty="0"/>
              <a:t> </a:t>
            </a:r>
            <a:r>
              <a:rPr lang="en-NZ" dirty="0" err="1"/>
              <a:t>tāngata</a:t>
            </a:r>
            <a:r>
              <a:rPr lang="en-NZ" dirty="0"/>
              <a:t>?</a:t>
            </a:r>
          </a:p>
        </p:txBody>
      </p:sp>
      <p:sp>
        <p:nvSpPr>
          <p:cNvPr id="3" name="Text Placeholder 2">
            <a:extLst>
              <a:ext uri="{FF2B5EF4-FFF2-40B4-BE49-F238E27FC236}">
                <a16:creationId xmlns:a16="http://schemas.microsoft.com/office/drawing/2014/main" id="{FAC113A0-ACFA-457E-BE5E-821864EC20B4}"/>
              </a:ext>
            </a:extLst>
          </p:cNvPr>
          <p:cNvSpPr>
            <a:spLocks noGrp="1"/>
          </p:cNvSpPr>
          <p:nvPr>
            <p:ph type="body" idx="1"/>
          </p:nvPr>
        </p:nvSpPr>
        <p:spPr/>
        <p:txBody>
          <a:bodyPr/>
          <a:lstStyle/>
          <a:p>
            <a:r>
              <a:rPr lang="en-NZ" dirty="0"/>
              <a:t>Wiremu  41                                       </a:t>
            </a:r>
            <a:r>
              <a:rPr lang="en-NZ" dirty="0" err="1"/>
              <a:t>Tama</a:t>
            </a:r>
            <a:r>
              <a:rPr lang="en-NZ" dirty="0"/>
              <a:t> 9</a:t>
            </a:r>
          </a:p>
        </p:txBody>
      </p:sp>
      <p:sp>
        <p:nvSpPr>
          <p:cNvPr id="5" name="Text Placeholder 4">
            <a:extLst>
              <a:ext uri="{FF2B5EF4-FFF2-40B4-BE49-F238E27FC236}">
                <a16:creationId xmlns:a16="http://schemas.microsoft.com/office/drawing/2014/main" id="{E7ABB1FD-B72C-4CAB-9483-B592C94127E1}"/>
              </a:ext>
            </a:extLst>
          </p:cNvPr>
          <p:cNvSpPr>
            <a:spLocks noGrp="1"/>
          </p:cNvSpPr>
          <p:nvPr>
            <p:ph type="body" sz="quarter" idx="3"/>
          </p:nvPr>
        </p:nvSpPr>
        <p:spPr/>
        <p:txBody>
          <a:bodyPr/>
          <a:lstStyle/>
          <a:p>
            <a:r>
              <a:rPr lang="en-NZ" dirty="0"/>
              <a:t>                      </a:t>
            </a:r>
            <a:r>
              <a:rPr lang="en-NZ" dirty="0" err="1"/>
              <a:t>Tarati</a:t>
            </a:r>
            <a:r>
              <a:rPr lang="en-NZ" dirty="0"/>
              <a:t> 42</a:t>
            </a:r>
          </a:p>
        </p:txBody>
      </p:sp>
      <p:pic>
        <p:nvPicPr>
          <p:cNvPr id="6146" name="Picture 2" descr="Wiremu">
            <a:extLst>
              <a:ext uri="{FF2B5EF4-FFF2-40B4-BE49-F238E27FC236}">
                <a16:creationId xmlns:a16="http://schemas.microsoft.com/office/drawing/2014/main" id="{BE4FE8D5-98BD-4C45-811B-FC8B3D2ABC8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599" y="2292350"/>
            <a:ext cx="2438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eihana">
            <a:extLst>
              <a:ext uri="{FF2B5EF4-FFF2-40B4-BE49-F238E27FC236}">
                <a16:creationId xmlns:a16="http://schemas.microsoft.com/office/drawing/2014/main" id="{C5EA489E-C3F9-4CA3-AB05-F2397BB36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185" y="2292350"/>
            <a:ext cx="2438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arati">
            <a:extLst>
              <a:ext uri="{FF2B5EF4-FFF2-40B4-BE49-F238E27FC236}">
                <a16:creationId xmlns:a16="http://schemas.microsoft.com/office/drawing/2014/main" id="{328782BF-464D-45A3-9F47-9A9E01A30F2E}"/>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7348026" y="2292350"/>
            <a:ext cx="2438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97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9FAB3-74AF-40CF-B204-4400E1109EA8}"/>
              </a:ext>
            </a:extLst>
          </p:cNvPr>
          <p:cNvSpPr>
            <a:spLocks noGrp="1"/>
          </p:cNvSpPr>
          <p:nvPr>
            <p:ph type="title"/>
          </p:nvPr>
        </p:nvSpPr>
        <p:spPr/>
        <p:txBody>
          <a:bodyPr>
            <a:normAutofit fontScale="90000"/>
          </a:bodyPr>
          <a:lstStyle/>
          <a:p>
            <a:r>
              <a:rPr lang="en-NZ" dirty="0"/>
              <a:t>E </a:t>
            </a:r>
            <a:r>
              <a:rPr lang="en-NZ" dirty="0" err="1"/>
              <a:t>hia</a:t>
            </a:r>
            <a:r>
              <a:rPr lang="en-NZ" dirty="0"/>
              <a:t> ō tau? How old/young are you?</a:t>
            </a:r>
            <a:br>
              <a:rPr lang="en-NZ" dirty="0"/>
            </a:br>
            <a:r>
              <a:rPr lang="en-NZ" dirty="0"/>
              <a:t>Classroom share </a:t>
            </a:r>
          </a:p>
        </p:txBody>
      </p:sp>
      <p:sp>
        <p:nvSpPr>
          <p:cNvPr id="3" name="Smiley Face 2">
            <a:extLst>
              <a:ext uri="{FF2B5EF4-FFF2-40B4-BE49-F238E27FC236}">
                <a16:creationId xmlns:a16="http://schemas.microsoft.com/office/drawing/2014/main" id="{E0CE2453-3BFE-4130-9996-41CD1BD7292F}"/>
              </a:ext>
            </a:extLst>
          </p:cNvPr>
          <p:cNvSpPr/>
          <p:nvPr/>
        </p:nvSpPr>
        <p:spPr>
          <a:xfrm>
            <a:off x="10179504" y="274638"/>
            <a:ext cx="914400" cy="9144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13575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DF199C-9C21-46E5-85D3-36945C1D0CFD}"/>
              </a:ext>
            </a:extLst>
          </p:cNvPr>
          <p:cNvSpPr txBox="1"/>
          <p:nvPr/>
        </p:nvSpPr>
        <p:spPr>
          <a:xfrm>
            <a:off x="569843" y="751344"/>
            <a:ext cx="11211340" cy="5909310"/>
          </a:xfrm>
          <a:prstGeom prst="rect">
            <a:avLst/>
          </a:prstGeom>
          <a:noFill/>
        </p:spPr>
        <p:txBody>
          <a:bodyPr wrap="square">
            <a:spAutoFit/>
          </a:bodyPr>
          <a:lstStyle/>
          <a:p>
            <a:r>
              <a:rPr lang="en-NZ" b="1" i="0" dirty="0">
                <a:solidFill>
                  <a:srgbClr val="333333"/>
                </a:solidFill>
                <a:effectLst/>
                <a:latin typeface="Roboto"/>
              </a:rPr>
              <a:t>Our Conversation from Monday continues…</a:t>
            </a:r>
          </a:p>
          <a:p>
            <a:endParaRPr lang="en-NZ" b="1" dirty="0">
              <a:solidFill>
                <a:srgbClr val="333333"/>
              </a:solidFill>
              <a:latin typeface="Roboto"/>
            </a:endParaRPr>
          </a:p>
          <a:p>
            <a:r>
              <a:rPr lang="en-NZ" b="1" i="0" dirty="0">
                <a:solidFill>
                  <a:srgbClr val="333333"/>
                </a:solidFill>
                <a:effectLst/>
                <a:latin typeface="Roboto"/>
              </a:rPr>
              <a:t>Aroha:</a:t>
            </a:r>
            <a:r>
              <a:rPr lang="en-NZ" b="0" i="0" dirty="0">
                <a:solidFill>
                  <a:srgbClr val="333333"/>
                </a:solidFill>
                <a:effectLst/>
                <a:latin typeface="Roboto"/>
              </a:rPr>
              <a:t>  </a:t>
            </a:r>
            <a:r>
              <a:rPr lang="en-NZ" b="0" i="0" dirty="0" err="1">
                <a:solidFill>
                  <a:srgbClr val="333333"/>
                </a:solidFill>
                <a:effectLst/>
                <a:latin typeface="Roboto"/>
              </a:rPr>
              <a:t>Tokohia</a:t>
            </a:r>
            <a:r>
              <a:rPr lang="en-NZ" b="0" i="0" dirty="0">
                <a:solidFill>
                  <a:srgbClr val="333333"/>
                </a:solidFill>
                <a:effectLst/>
                <a:latin typeface="Roboto"/>
              </a:rPr>
              <a:t> ō </a:t>
            </a:r>
            <a:r>
              <a:rPr lang="en-NZ" b="0" i="0" dirty="0" err="1">
                <a:solidFill>
                  <a:srgbClr val="333333"/>
                </a:solidFill>
                <a:effectLst/>
                <a:latin typeface="Roboto"/>
              </a:rPr>
              <a:t>tuākana</a:t>
            </a:r>
            <a:r>
              <a:rPr lang="en-NZ" b="0" i="0" dirty="0">
                <a:solidFill>
                  <a:srgbClr val="333333"/>
                </a:solidFill>
                <a:effectLst/>
                <a:latin typeface="Roboto"/>
              </a:rPr>
              <a:t>?</a:t>
            </a:r>
            <a:br>
              <a:rPr lang="en-NZ" dirty="0"/>
            </a:br>
            <a:r>
              <a:rPr lang="en-NZ" b="1" i="0" dirty="0" err="1">
                <a:solidFill>
                  <a:srgbClr val="333333"/>
                </a:solidFill>
                <a:effectLst/>
                <a:latin typeface="Roboto"/>
              </a:rPr>
              <a:t>Hinewai</a:t>
            </a:r>
            <a:r>
              <a:rPr lang="en-NZ" b="1" i="0" dirty="0">
                <a:solidFill>
                  <a:srgbClr val="333333"/>
                </a:solidFill>
                <a:effectLst/>
                <a:latin typeface="Roboto"/>
              </a:rPr>
              <a:t>:  </a:t>
            </a:r>
            <a:r>
              <a:rPr lang="en-NZ" b="0" i="0" dirty="0" err="1">
                <a:solidFill>
                  <a:srgbClr val="333333"/>
                </a:solidFill>
                <a:effectLst/>
                <a:latin typeface="Roboto"/>
              </a:rPr>
              <a:t>Tokorua</a:t>
            </a:r>
            <a:r>
              <a:rPr lang="en-NZ" b="0" i="0" dirty="0">
                <a:solidFill>
                  <a:srgbClr val="333333"/>
                </a:solidFill>
                <a:effectLst/>
                <a:latin typeface="Roboto"/>
              </a:rPr>
              <a:t> </a:t>
            </a:r>
            <a:r>
              <a:rPr lang="en-NZ" b="0" i="0" dirty="0" err="1">
                <a:solidFill>
                  <a:srgbClr val="333333"/>
                </a:solidFill>
                <a:effectLst/>
                <a:latin typeface="Roboto"/>
              </a:rPr>
              <a:t>aku</a:t>
            </a:r>
            <a:r>
              <a:rPr lang="en-NZ" b="0" i="0" dirty="0">
                <a:solidFill>
                  <a:srgbClr val="333333"/>
                </a:solidFill>
                <a:effectLst/>
                <a:latin typeface="Roboto"/>
              </a:rPr>
              <a:t> </a:t>
            </a:r>
            <a:r>
              <a:rPr lang="en-NZ" b="0" i="0" dirty="0" err="1">
                <a:solidFill>
                  <a:srgbClr val="333333"/>
                </a:solidFill>
                <a:effectLst/>
                <a:latin typeface="Roboto"/>
              </a:rPr>
              <a:t>tuākana</a:t>
            </a:r>
            <a:r>
              <a:rPr lang="en-NZ" b="0" i="0" dirty="0">
                <a:solidFill>
                  <a:srgbClr val="333333"/>
                </a:solidFill>
                <a:effectLst/>
                <a:latin typeface="Roboto"/>
              </a:rPr>
              <a:t>. Ko </a:t>
            </a:r>
            <a:r>
              <a:rPr lang="en-NZ" b="0" i="0" dirty="0" err="1">
                <a:solidFill>
                  <a:srgbClr val="333333"/>
                </a:solidFill>
                <a:effectLst/>
                <a:latin typeface="Roboto"/>
              </a:rPr>
              <a:t>Mākere</a:t>
            </a:r>
            <a:r>
              <a:rPr lang="en-NZ" b="0" i="0" dirty="0">
                <a:solidFill>
                  <a:srgbClr val="333333"/>
                </a:solidFill>
                <a:effectLst/>
                <a:latin typeface="Roboto"/>
              </a:rPr>
              <a:t> </a:t>
            </a:r>
            <a:r>
              <a:rPr lang="en-NZ" b="0" i="0" dirty="0" err="1">
                <a:solidFill>
                  <a:srgbClr val="333333"/>
                </a:solidFill>
                <a:effectLst/>
                <a:latin typeface="Roboto"/>
              </a:rPr>
              <a:t>rāua</a:t>
            </a:r>
            <a:r>
              <a:rPr lang="en-NZ" b="0" i="0" dirty="0">
                <a:solidFill>
                  <a:srgbClr val="333333"/>
                </a:solidFill>
                <a:effectLst/>
                <a:latin typeface="Roboto"/>
              </a:rPr>
              <a:t> ko </a:t>
            </a:r>
            <a:r>
              <a:rPr lang="en-NZ" b="0" i="0" dirty="0" err="1">
                <a:solidFill>
                  <a:srgbClr val="333333"/>
                </a:solidFill>
                <a:effectLst/>
                <a:latin typeface="Roboto"/>
              </a:rPr>
              <a:t>Raiha</a:t>
            </a:r>
            <a:r>
              <a:rPr lang="en-NZ" b="0" i="0" dirty="0">
                <a:solidFill>
                  <a:srgbClr val="333333"/>
                </a:solidFill>
                <a:effectLst/>
                <a:latin typeface="Roboto"/>
              </a:rPr>
              <a:t> ō </a:t>
            </a:r>
            <a:r>
              <a:rPr lang="en-NZ" b="0" i="0" dirty="0" err="1">
                <a:solidFill>
                  <a:srgbClr val="333333"/>
                </a:solidFill>
                <a:effectLst/>
                <a:latin typeface="Roboto"/>
              </a:rPr>
              <a:t>rāua</a:t>
            </a:r>
            <a:r>
              <a:rPr lang="en-NZ" b="0" i="0" dirty="0">
                <a:solidFill>
                  <a:srgbClr val="333333"/>
                </a:solidFill>
                <a:effectLst/>
                <a:latin typeface="Roboto"/>
              </a:rPr>
              <a:t> </a:t>
            </a:r>
            <a:r>
              <a:rPr lang="en-NZ" b="0" i="0" dirty="0" err="1">
                <a:solidFill>
                  <a:srgbClr val="333333"/>
                </a:solidFill>
                <a:effectLst/>
                <a:latin typeface="Roboto"/>
              </a:rPr>
              <a:t>ingoa</a:t>
            </a:r>
            <a:r>
              <a:rPr lang="en-NZ" b="0" i="0" dirty="0">
                <a:solidFill>
                  <a:srgbClr val="333333"/>
                </a:solidFill>
                <a:effectLst/>
                <a:latin typeface="Roboto"/>
              </a:rPr>
              <a:t>. Kotahi </a:t>
            </a:r>
            <a:r>
              <a:rPr lang="en-NZ" b="0" i="0" dirty="0" err="1">
                <a:solidFill>
                  <a:srgbClr val="333333"/>
                </a:solidFill>
                <a:effectLst/>
                <a:latin typeface="Roboto"/>
              </a:rPr>
              <a:t>taku</a:t>
            </a:r>
            <a:r>
              <a:rPr lang="en-NZ" b="0" i="0" dirty="0">
                <a:solidFill>
                  <a:srgbClr val="333333"/>
                </a:solidFill>
                <a:effectLst/>
                <a:latin typeface="Roboto"/>
              </a:rPr>
              <a:t>    </a:t>
            </a:r>
            <a:br>
              <a:rPr lang="en-NZ" dirty="0"/>
            </a:br>
            <a:r>
              <a:rPr lang="en-NZ" b="0" i="0" dirty="0">
                <a:solidFill>
                  <a:srgbClr val="333333"/>
                </a:solidFill>
                <a:effectLst/>
                <a:latin typeface="Roboto"/>
              </a:rPr>
              <a:t>               </a:t>
            </a:r>
            <a:r>
              <a:rPr lang="en-NZ" b="0" i="0" dirty="0" err="1">
                <a:solidFill>
                  <a:srgbClr val="333333"/>
                </a:solidFill>
                <a:effectLst/>
                <a:latin typeface="Roboto"/>
              </a:rPr>
              <a:t>tungāne</a:t>
            </a:r>
            <a:r>
              <a:rPr lang="en-NZ" b="0" i="0" dirty="0">
                <a:solidFill>
                  <a:srgbClr val="333333"/>
                </a:solidFill>
                <a:effectLst/>
                <a:latin typeface="Roboto"/>
              </a:rPr>
              <a:t>. Ko </a:t>
            </a:r>
            <a:r>
              <a:rPr lang="en-NZ" b="0" i="0" dirty="0" err="1">
                <a:solidFill>
                  <a:srgbClr val="333333"/>
                </a:solidFill>
                <a:effectLst/>
                <a:latin typeface="Roboto"/>
              </a:rPr>
              <a:t>Rewi</a:t>
            </a:r>
            <a:r>
              <a:rPr lang="en-NZ" b="0" i="0" dirty="0">
                <a:solidFill>
                  <a:srgbClr val="333333"/>
                </a:solidFill>
                <a:effectLst/>
                <a:latin typeface="Roboto"/>
              </a:rPr>
              <a:t> tana </a:t>
            </a:r>
            <a:r>
              <a:rPr lang="en-NZ" b="0" i="0" dirty="0" err="1">
                <a:solidFill>
                  <a:srgbClr val="333333"/>
                </a:solidFill>
                <a:effectLst/>
                <a:latin typeface="Roboto"/>
              </a:rPr>
              <a:t>ingoa</a:t>
            </a:r>
            <a:r>
              <a:rPr lang="en-NZ" b="0" i="0" dirty="0">
                <a:solidFill>
                  <a:srgbClr val="333333"/>
                </a:solidFill>
                <a:effectLst/>
                <a:latin typeface="Roboto"/>
              </a:rPr>
              <a:t>.</a:t>
            </a:r>
            <a:br>
              <a:rPr lang="en-NZ" dirty="0"/>
            </a:br>
            <a:r>
              <a:rPr lang="en-NZ" b="1" i="0" dirty="0">
                <a:solidFill>
                  <a:srgbClr val="333333"/>
                </a:solidFill>
                <a:effectLst/>
                <a:latin typeface="Roboto"/>
              </a:rPr>
              <a:t>Aroha: </a:t>
            </a:r>
            <a:r>
              <a:rPr lang="en-NZ" b="0" i="0" dirty="0">
                <a:solidFill>
                  <a:srgbClr val="333333"/>
                </a:solidFill>
                <a:effectLst/>
                <a:latin typeface="Roboto"/>
              </a:rPr>
              <a:t> </a:t>
            </a:r>
            <a:r>
              <a:rPr lang="en-NZ" b="0" i="0" dirty="0" err="1">
                <a:solidFill>
                  <a:srgbClr val="333333"/>
                </a:solidFill>
                <a:effectLst/>
                <a:latin typeface="Roboto"/>
              </a:rPr>
              <a:t>Tokohia</a:t>
            </a:r>
            <a:r>
              <a:rPr lang="en-NZ" b="0" i="0" dirty="0">
                <a:solidFill>
                  <a:srgbClr val="333333"/>
                </a:solidFill>
                <a:effectLst/>
                <a:latin typeface="Roboto"/>
              </a:rPr>
              <a:t> ō </a:t>
            </a:r>
            <a:r>
              <a:rPr lang="en-NZ" b="0" i="0" dirty="0" err="1">
                <a:solidFill>
                  <a:srgbClr val="333333"/>
                </a:solidFill>
                <a:effectLst/>
                <a:latin typeface="Roboto"/>
              </a:rPr>
              <a:t>tēina</a:t>
            </a:r>
            <a:r>
              <a:rPr lang="en-NZ" b="0" i="0" dirty="0">
                <a:solidFill>
                  <a:srgbClr val="333333"/>
                </a:solidFill>
                <a:effectLst/>
                <a:latin typeface="Roboto"/>
              </a:rPr>
              <a:t>? </a:t>
            </a:r>
            <a:br>
              <a:rPr lang="en-NZ" dirty="0"/>
            </a:br>
            <a:r>
              <a:rPr lang="en-NZ" b="1" i="0" dirty="0" err="1">
                <a:solidFill>
                  <a:srgbClr val="333333"/>
                </a:solidFill>
                <a:effectLst/>
                <a:latin typeface="Roboto"/>
              </a:rPr>
              <a:t>Hinewai</a:t>
            </a:r>
            <a:r>
              <a:rPr lang="en-NZ" b="1" i="0" dirty="0">
                <a:solidFill>
                  <a:srgbClr val="333333"/>
                </a:solidFill>
                <a:effectLst/>
                <a:latin typeface="Roboto"/>
              </a:rPr>
              <a:t>:</a:t>
            </a:r>
            <a:r>
              <a:rPr lang="en-NZ" b="0" i="0" dirty="0">
                <a:solidFill>
                  <a:srgbClr val="333333"/>
                </a:solidFill>
                <a:effectLst/>
                <a:latin typeface="Roboto"/>
              </a:rPr>
              <a:t>  Kotahi. Ko </a:t>
            </a:r>
            <a:r>
              <a:rPr lang="en-NZ" b="0" i="0" dirty="0" err="1">
                <a:solidFill>
                  <a:srgbClr val="333333"/>
                </a:solidFill>
                <a:effectLst/>
                <a:latin typeface="Roboto"/>
              </a:rPr>
              <a:t>Mereana</a:t>
            </a:r>
            <a:r>
              <a:rPr lang="en-NZ" b="0" i="0" dirty="0">
                <a:solidFill>
                  <a:srgbClr val="333333"/>
                </a:solidFill>
                <a:effectLst/>
                <a:latin typeface="Roboto"/>
              </a:rPr>
              <a:t> tana </a:t>
            </a:r>
            <a:r>
              <a:rPr lang="en-NZ" b="0" i="0" dirty="0" err="1">
                <a:solidFill>
                  <a:srgbClr val="333333"/>
                </a:solidFill>
                <a:effectLst/>
                <a:latin typeface="Roboto"/>
              </a:rPr>
              <a:t>ingoa</a:t>
            </a:r>
            <a:r>
              <a:rPr lang="en-NZ" b="0" i="0" dirty="0">
                <a:solidFill>
                  <a:srgbClr val="333333"/>
                </a:solidFill>
                <a:effectLst/>
                <a:latin typeface="Roboto"/>
              </a:rPr>
              <a:t>.</a:t>
            </a:r>
            <a:br>
              <a:rPr lang="en-NZ" dirty="0"/>
            </a:br>
            <a:r>
              <a:rPr lang="en-NZ" b="1" i="0" dirty="0">
                <a:solidFill>
                  <a:srgbClr val="333333"/>
                </a:solidFill>
                <a:effectLst/>
                <a:latin typeface="Roboto"/>
              </a:rPr>
              <a:t>Aroha: </a:t>
            </a:r>
            <a:r>
              <a:rPr lang="en-NZ" b="0" i="0" dirty="0">
                <a:solidFill>
                  <a:srgbClr val="333333"/>
                </a:solidFill>
                <a:effectLst/>
                <a:latin typeface="Roboto"/>
              </a:rPr>
              <a:t> Kei </a:t>
            </a:r>
            <a:r>
              <a:rPr lang="en-NZ" b="0" i="0" dirty="0" err="1">
                <a:solidFill>
                  <a:srgbClr val="333333"/>
                </a:solidFill>
                <a:effectLst/>
                <a:latin typeface="Roboto"/>
              </a:rPr>
              <a:t>hea</a:t>
            </a:r>
            <a:r>
              <a:rPr lang="en-NZ" b="0" i="0" dirty="0">
                <a:solidFill>
                  <a:srgbClr val="333333"/>
                </a:solidFill>
                <a:effectLst/>
                <a:latin typeface="Roboto"/>
              </a:rPr>
              <a:t> </a:t>
            </a:r>
            <a:r>
              <a:rPr lang="en-NZ" b="0" i="0" dirty="0" err="1">
                <a:solidFill>
                  <a:srgbClr val="333333"/>
                </a:solidFill>
                <a:effectLst/>
                <a:latin typeface="Roboto"/>
              </a:rPr>
              <a:t>tō</a:t>
            </a:r>
            <a:r>
              <a:rPr lang="en-NZ" b="0" i="0" dirty="0">
                <a:solidFill>
                  <a:srgbClr val="333333"/>
                </a:solidFill>
                <a:effectLst/>
                <a:latin typeface="Roboto"/>
              </a:rPr>
              <a:t> </a:t>
            </a:r>
            <a:r>
              <a:rPr lang="en-NZ" b="0" i="0" dirty="0" err="1">
                <a:solidFill>
                  <a:srgbClr val="333333"/>
                </a:solidFill>
                <a:effectLst/>
                <a:latin typeface="Roboto"/>
              </a:rPr>
              <a:t>kāinga</a:t>
            </a:r>
            <a:r>
              <a:rPr lang="en-NZ" b="0" i="0" dirty="0">
                <a:solidFill>
                  <a:srgbClr val="333333"/>
                </a:solidFill>
                <a:effectLst/>
                <a:latin typeface="Roboto"/>
              </a:rPr>
              <a:t> </a:t>
            </a:r>
            <a:r>
              <a:rPr lang="en-NZ" b="0" i="0" dirty="0" err="1">
                <a:solidFill>
                  <a:srgbClr val="333333"/>
                </a:solidFill>
                <a:effectLst/>
                <a:latin typeface="Roboto"/>
              </a:rPr>
              <a:t>ināianei</a:t>
            </a:r>
            <a:r>
              <a:rPr lang="en-NZ" b="0" i="0" dirty="0">
                <a:solidFill>
                  <a:srgbClr val="333333"/>
                </a:solidFill>
                <a:effectLst/>
                <a:latin typeface="Roboto"/>
              </a:rPr>
              <a:t>?</a:t>
            </a:r>
            <a:br>
              <a:rPr lang="en-NZ" dirty="0"/>
            </a:br>
            <a:r>
              <a:rPr lang="en-NZ" b="1" i="0" dirty="0" err="1">
                <a:solidFill>
                  <a:srgbClr val="333333"/>
                </a:solidFill>
                <a:effectLst/>
                <a:latin typeface="Roboto"/>
              </a:rPr>
              <a:t>Hinewai</a:t>
            </a:r>
            <a:r>
              <a:rPr lang="en-NZ" b="1" i="0" dirty="0">
                <a:solidFill>
                  <a:srgbClr val="333333"/>
                </a:solidFill>
                <a:effectLst/>
                <a:latin typeface="Roboto"/>
              </a:rPr>
              <a:t>: </a:t>
            </a:r>
            <a:r>
              <a:rPr lang="en-NZ" b="0" i="0" dirty="0">
                <a:solidFill>
                  <a:srgbClr val="333333"/>
                </a:solidFill>
                <a:effectLst/>
                <a:latin typeface="Roboto"/>
              </a:rPr>
              <a:t> Kei </a:t>
            </a:r>
            <a:r>
              <a:rPr lang="en-NZ" b="0" i="0" dirty="0" err="1">
                <a:solidFill>
                  <a:srgbClr val="333333"/>
                </a:solidFill>
                <a:effectLst/>
                <a:latin typeface="Roboto"/>
              </a:rPr>
              <a:t>Tāmaki-makau-rau</a:t>
            </a:r>
            <a:r>
              <a:rPr lang="en-NZ" b="0" i="0" dirty="0">
                <a:solidFill>
                  <a:srgbClr val="333333"/>
                </a:solidFill>
                <a:effectLst/>
                <a:latin typeface="Roboto"/>
              </a:rPr>
              <a:t> </a:t>
            </a:r>
            <a:r>
              <a:rPr lang="en-NZ" b="0" i="0" dirty="0" err="1">
                <a:solidFill>
                  <a:srgbClr val="333333"/>
                </a:solidFill>
                <a:effectLst/>
                <a:latin typeface="Roboto"/>
              </a:rPr>
              <a:t>taku</a:t>
            </a:r>
            <a:r>
              <a:rPr lang="en-NZ" b="0" i="0" dirty="0">
                <a:solidFill>
                  <a:srgbClr val="333333"/>
                </a:solidFill>
                <a:effectLst/>
                <a:latin typeface="Roboto"/>
              </a:rPr>
              <a:t> </a:t>
            </a:r>
            <a:r>
              <a:rPr lang="en-NZ" b="0" i="0" dirty="0" err="1">
                <a:solidFill>
                  <a:srgbClr val="333333"/>
                </a:solidFill>
                <a:effectLst/>
                <a:latin typeface="Roboto"/>
              </a:rPr>
              <a:t>kāinga</a:t>
            </a:r>
            <a:r>
              <a:rPr lang="en-NZ" b="0" i="0" dirty="0">
                <a:solidFill>
                  <a:srgbClr val="333333"/>
                </a:solidFill>
                <a:effectLst/>
                <a:latin typeface="Roboto"/>
              </a:rPr>
              <a:t> </a:t>
            </a:r>
            <a:r>
              <a:rPr lang="en-NZ" b="0" i="0" dirty="0" err="1">
                <a:solidFill>
                  <a:srgbClr val="333333"/>
                </a:solidFill>
                <a:effectLst/>
                <a:latin typeface="Roboto"/>
              </a:rPr>
              <a:t>ināianei</a:t>
            </a:r>
            <a:r>
              <a:rPr lang="en-NZ" b="0" i="0" dirty="0">
                <a:solidFill>
                  <a:srgbClr val="333333"/>
                </a:solidFill>
                <a:effectLst/>
                <a:latin typeface="Roboto"/>
              </a:rPr>
              <a:t>.</a:t>
            </a:r>
            <a:br>
              <a:rPr lang="en-NZ" dirty="0"/>
            </a:br>
            <a:r>
              <a:rPr lang="en-NZ" b="1" i="0" dirty="0" err="1">
                <a:solidFill>
                  <a:srgbClr val="333333"/>
                </a:solidFill>
                <a:effectLst/>
                <a:latin typeface="Roboto"/>
              </a:rPr>
              <a:t>Mikaere</a:t>
            </a:r>
            <a:r>
              <a:rPr lang="en-NZ" b="1" i="0" dirty="0">
                <a:solidFill>
                  <a:srgbClr val="333333"/>
                </a:solidFill>
                <a:effectLst/>
                <a:latin typeface="Roboto"/>
              </a:rPr>
              <a:t>: </a:t>
            </a:r>
            <a:r>
              <a:rPr lang="en-NZ" b="0" i="0" dirty="0">
                <a:solidFill>
                  <a:srgbClr val="333333"/>
                </a:solidFill>
                <a:effectLst/>
                <a:latin typeface="Roboto"/>
              </a:rPr>
              <a:t> </a:t>
            </a:r>
            <a:r>
              <a:rPr lang="en-NZ" b="0" i="0" dirty="0" err="1">
                <a:solidFill>
                  <a:srgbClr val="333333"/>
                </a:solidFill>
                <a:effectLst/>
                <a:latin typeface="Roboto"/>
              </a:rPr>
              <a:t>Tokohia</a:t>
            </a:r>
            <a:r>
              <a:rPr lang="en-NZ" b="0" i="0" dirty="0">
                <a:solidFill>
                  <a:srgbClr val="333333"/>
                </a:solidFill>
                <a:effectLst/>
                <a:latin typeface="Roboto"/>
              </a:rPr>
              <a:t> ō </a:t>
            </a:r>
            <a:r>
              <a:rPr lang="en-NZ" b="0" i="0" dirty="0" err="1">
                <a:solidFill>
                  <a:srgbClr val="333333"/>
                </a:solidFill>
                <a:effectLst/>
                <a:latin typeface="Roboto"/>
              </a:rPr>
              <a:t>hoa</a:t>
            </a:r>
            <a:r>
              <a:rPr lang="en-NZ" b="0" i="0" dirty="0">
                <a:solidFill>
                  <a:srgbClr val="333333"/>
                </a:solidFill>
                <a:effectLst/>
                <a:latin typeface="Roboto"/>
              </a:rPr>
              <a:t> </a:t>
            </a:r>
            <a:r>
              <a:rPr lang="en-NZ" b="0" i="0" dirty="0" err="1">
                <a:solidFill>
                  <a:srgbClr val="333333"/>
                </a:solidFill>
                <a:effectLst/>
                <a:latin typeface="Roboto"/>
              </a:rPr>
              <a:t>kei</a:t>
            </a:r>
            <a:r>
              <a:rPr lang="en-NZ" b="0" i="0" dirty="0">
                <a:solidFill>
                  <a:srgbClr val="333333"/>
                </a:solidFill>
                <a:effectLst/>
                <a:latin typeface="Roboto"/>
              </a:rPr>
              <a:t> </a:t>
            </a:r>
            <a:r>
              <a:rPr lang="en-NZ" b="0" i="0" dirty="0" err="1">
                <a:solidFill>
                  <a:srgbClr val="333333"/>
                </a:solidFill>
                <a:effectLst/>
                <a:latin typeface="Roboto"/>
              </a:rPr>
              <a:t>tō</a:t>
            </a:r>
            <a:r>
              <a:rPr lang="en-NZ" b="0" i="0" dirty="0">
                <a:solidFill>
                  <a:srgbClr val="333333"/>
                </a:solidFill>
                <a:effectLst/>
                <a:latin typeface="Roboto"/>
              </a:rPr>
              <a:t> </a:t>
            </a:r>
            <a:r>
              <a:rPr lang="en-NZ" b="0" i="0" dirty="0" err="1">
                <a:solidFill>
                  <a:srgbClr val="333333"/>
                </a:solidFill>
                <a:effectLst/>
                <a:latin typeface="Roboto"/>
              </a:rPr>
              <a:t>whare</a:t>
            </a:r>
            <a:r>
              <a:rPr lang="en-NZ" b="0" i="0" dirty="0">
                <a:solidFill>
                  <a:srgbClr val="333333"/>
                </a:solidFill>
                <a:effectLst/>
                <a:latin typeface="Roboto"/>
              </a:rPr>
              <a:t>?</a:t>
            </a:r>
            <a:br>
              <a:rPr lang="en-NZ" dirty="0"/>
            </a:br>
            <a:r>
              <a:rPr lang="en-NZ" b="1" i="0" dirty="0" err="1">
                <a:solidFill>
                  <a:srgbClr val="333333"/>
                </a:solidFill>
                <a:effectLst/>
                <a:latin typeface="Roboto"/>
              </a:rPr>
              <a:t>Hinewai</a:t>
            </a:r>
            <a:r>
              <a:rPr lang="en-NZ" b="1" i="0" dirty="0">
                <a:solidFill>
                  <a:srgbClr val="333333"/>
                </a:solidFill>
                <a:effectLst/>
                <a:latin typeface="Roboto"/>
              </a:rPr>
              <a:t>:  </a:t>
            </a:r>
            <a:r>
              <a:rPr lang="en-NZ" b="0" i="0" dirty="0" err="1">
                <a:solidFill>
                  <a:srgbClr val="333333"/>
                </a:solidFill>
                <a:effectLst/>
                <a:latin typeface="Roboto"/>
              </a:rPr>
              <a:t>Tokorua</a:t>
            </a:r>
            <a:r>
              <a:rPr lang="en-NZ" b="0" i="0" dirty="0">
                <a:solidFill>
                  <a:srgbClr val="333333"/>
                </a:solidFill>
                <a:effectLst/>
                <a:latin typeface="Roboto"/>
              </a:rPr>
              <a:t> </a:t>
            </a:r>
            <a:r>
              <a:rPr lang="en-NZ" b="0" i="0" dirty="0" err="1">
                <a:solidFill>
                  <a:srgbClr val="333333"/>
                </a:solidFill>
                <a:effectLst/>
                <a:latin typeface="Roboto"/>
              </a:rPr>
              <a:t>aku</a:t>
            </a:r>
            <a:r>
              <a:rPr lang="en-NZ" b="0" i="0" dirty="0">
                <a:solidFill>
                  <a:srgbClr val="333333"/>
                </a:solidFill>
                <a:effectLst/>
                <a:latin typeface="Roboto"/>
              </a:rPr>
              <a:t> </a:t>
            </a:r>
            <a:r>
              <a:rPr lang="en-NZ" b="0" i="0" dirty="0" err="1">
                <a:solidFill>
                  <a:srgbClr val="333333"/>
                </a:solidFill>
                <a:effectLst/>
                <a:latin typeface="Roboto"/>
              </a:rPr>
              <a:t>hoa</a:t>
            </a:r>
            <a:r>
              <a:rPr lang="en-NZ" b="0" i="0" dirty="0">
                <a:solidFill>
                  <a:srgbClr val="333333"/>
                </a:solidFill>
                <a:effectLst/>
                <a:latin typeface="Roboto"/>
              </a:rPr>
              <a:t>.  He </a:t>
            </a:r>
            <a:r>
              <a:rPr lang="en-NZ" b="0" i="0" dirty="0" err="1">
                <a:solidFill>
                  <a:srgbClr val="333333"/>
                </a:solidFill>
                <a:effectLst/>
                <a:latin typeface="Roboto"/>
              </a:rPr>
              <a:t>wāhine</a:t>
            </a:r>
            <a:r>
              <a:rPr lang="en-NZ" b="0" i="0" dirty="0">
                <a:solidFill>
                  <a:srgbClr val="333333"/>
                </a:solidFill>
                <a:effectLst/>
                <a:latin typeface="Roboto"/>
              </a:rPr>
              <a:t> </a:t>
            </a:r>
            <a:r>
              <a:rPr lang="en-NZ" b="0" i="0" dirty="0" err="1">
                <a:solidFill>
                  <a:srgbClr val="333333"/>
                </a:solidFill>
                <a:effectLst/>
                <a:latin typeface="Roboto"/>
              </a:rPr>
              <a:t>rāua</a:t>
            </a:r>
            <a:r>
              <a:rPr lang="en-NZ" b="0" i="0" dirty="0">
                <a:solidFill>
                  <a:srgbClr val="333333"/>
                </a:solidFill>
                <a:effectLst/>
                <a:latin typeface="Roboto"/>
              </a:rPr>
              <a:t>.</a:t>
            </a:r>
            <a:br>
              <a:rPr lang="en-NZ" dirty="0"/>
            </a:br>
            <a:r>
              <a:rPr lang="en-NZ" b="1" i="0" dirty="0">
                <a:solidFill>
                  <a:srgbClr val="333333"/>
                </a:solidFill>
                <a:effectLst/>
                <a:latin typeface="Roboto"/>
              </a:rPr>
              <a:t>Ka puta </a:t>
            </a:r>
            <a:r>
              <a:rPr lang="en-NZ" b="1" i="0" dirty="0" err="1">
                <a:solidFill>
                  <a:srgbClr val="333333"/>
                </a:solidFill>
                <a:effectLst/>
                <a:latin typeface="Roboto"/>
              </a:rPr>
              <a:t>mai</a:t>
            </a:r>
            <a:r>
              <a:rPr lang="en-NZ" b="1" i="0" dirty="0">
                <a:solidFill>
                  <a:srgbClr val="333333"/>
                </a:solidFill>
                <a:effectLst/>
                <a:latin typeface="Roboto"/>
              </a:rPr>
              <a:t> he </a:t>
            </a:r>
            <a:r>
              <a:rPr lang="en-NZ" b="1" i="0" dirty="0" err="1">
                <a:solidFill>
                  <a:srgbClr val="333333"/>
                </a:solidFill>
                <a:effectLst/>
                <a:latin typeface="Roboto"/>
              </a:rPr>
              <a:t>kurī</a:t>
            </a:r>
            <a:r>
              <a:rPr lang="en-NZ" b="1" i="0" dirty="0">
                <a:solidFill>
                  <a:srgbClr val="333333"/>
                </a:solidFill>
                <a:effectLst/>
                <a:latin typeface="Roboto"/>
              </a:rPr>
              <a:t>.</a:t>
            </a:r>
            <a:br>
              <a:rPr lang="en-NZ" dirty="0"/>
            </a:br>
            <a:r>
              <a:rPr lang="en-NZ" b="1" i="0" dirty="0" err="1">
                <a:solidFill>
                  <a:srgbClr val="333333"/>
                </a:solidFill>
                <a:effectLst/>
                <a:latin typeface="Roboto"/>
              </a:rPr>
              <a:t>Hinewai</a:t>
            </a:r>
            <a:r>
              <a:rPr lang="en-NZ" b="1" i="0" dirty="0">
                <a:solidFill>
                  <a:srgbClr val="333333"/>
                </a:solidFill>
                <a:effectLst/>
                <a:latin typeface="Roboto"/>
              </a:rPr>
              <a:t>:</a:t>
            </a:r>
            <a:r>
              <a:rPr lang="en-NZ" b="0" i="0" dirty="0">
                <a:solidFill>
                  <a:srgbClr val="333333"/>
                </a:solidFill>
                <a:effectLst/>
                <a:latin typeface="Roboto"/>
              </a:rPr>
              <a:t>  Kia </a:t>
            </a:r>
            <a:r>
              <a:rPr lang="en-NZ" b="0" i="0" dirty="0" err="1">
                <a:solidFill>
                  <a:srgbClr val="333333"/>
                </a:solidFill>
                <a:effectLst/>
                <a:latin typeface="Roboto"/>
              </a:rPr>
              <a:t>ora</a:t>
            </a:r>
            <a:r>
              <a:rPr lang="en-NZ" b="0" i="0" dirty="0">
                <a:solidFill>
                  <a:srgbClr val="333333"/>
                </a:solidFill>
                <a:effectLst/>
                <a:latin typeface="Roboto"/>
              </a:rPr>
              <a:t>, e </a:t>
            </a:r>
            <a:r>
              <a:rPr lang="en-NZ" b="0" i="0" dirty="0" err="1">
                <a:solidFill>
                  <a:srgbClr val="333333"/>
                </a:solidFill>
                <a:effectLst/>
                <a:latin typeface="Roboto"/>
              </a:rPr>
              <a:t>hoa</a:t>
            </a:r>
            <a:r>
              <a:rPr lang="en-NZ" b="0" i="0" dirty="0">
                <a:solidFill>
                  <a:srgbClr val="333333"/>
                </a:solidFill>
                <a:effectLst/>
                <a:latin typeface="Roboto"/>
              </a:rPr>
              <a:t>! Ko </a:t>
            </a:r>
            <a:r>
              <a:rPr lang="en-NZ" b="0" i="0" dirty="0" err="1">
                <a:solidFill>
                  <a:srgbClr val="333333"/>
                </a:solidFill>
                <a:effectLst/>
                <a:latin typeface="Roboto"/>
              </a:rPr>
              <a:t>wai</a:t>
            </a:r>
            <a:r>
              <a:rPr lang="en-NZ" b="0" i="0" dirty="0">
                <a:solidFill>
                  <a:srgbClr val="333333"/>
                </a:solidFill>
                <a:effectLst/>
                <a:latin typeface="Roboto"/>
              </a:rPr>
              <a:t> </a:t>
            </a:r>
            <a:r>
              <a:rPr lang="en-NZ" b="0" i="0" dirty="0" err="1">
                <a:solidFill>
                  <a:srgbClr val="333333"/>
                </a:solidFill>
                <a:effectLst/>
                <a:latin typeface="Roboto"/>
              </a:rPr>
              <a:t>te</a:t>
            </a:r>
            <a:r>
              <a:rPr lang="en-NZ" b="0" i="0" dirty="0">
                <a:solidFill>
                  <a:srgbClr val="333333"/>
                </a:solidFill>
                <a:effectLst/>
                <a:latin typeface="Roboto"/>
              </a:rPr>
              <a:t> </a:t>
            </a:r>
            <a:r>
              <a:rPr lang="en-NZ" b="0" i="0" dirty="0" err="1">
                <a:solidFill>
                  <a:srgbClr val="333333"/>
                </a:solidFill>
                <a:effectLst/>
                <a:latin typeface="Roboto"/>
              </a:rPr>
              <a:t>ingoa</a:t>
            </a:r>
            <a:r>
              <a:rPr lang="en-NZ" b="0" i="0" dirty="0">
                <a:solidFill>
                  <a:srgbClr val="333333"/>
                </a:solidFill>
                <a:effectLst/>
                <a:latin typeface="Roboto"/>
              </a:rPr>
              <a:t> o </a:t>
            </a:r>
            <a:r>
              <a:rPr lang="en-NZ" b="0" i="0" dirty="0" err="1">
                <a:solidFill>
                  <a:srgbClr val="333333"/>
                </a:solidFill>
                <a:effectLst/>
                <a:latin typeface="Roboto"/>
              </a:rPr>
              <a:t>tō</a:t>
            </a:r>
            <a:r>
              <a:rPr lang="en-NZ" b="0" i="0" dirty="0">
                <a:solidFill>
                  <a:srgbClr val="333333"/>
                </a:solidFill>
                <a:effectLst/>
                <a:latin typeface="Roboto"/>
              </a:rPr>
              <a:t> </a:t>
            </a:r>
            <a:r>
              <a:rPr lang="en-NZ" b="0" i="0" dirty="0" err="1">
                <a:solidFill>
                  <a:srgbClr val="333333"/>
                </a:solidFill>
                <a:effectLst/>
                <a:latin typeface="Roboto"/>
              </a:rPr>
              <a:t>kurī</a:t>
            </a:r>
            <a:r>
              <a:rPr lang="en-NZ" b="0" i="0" dirty="0">
                <a:solidFill>
                  <a:srgbClr val="333333"/>
                </a:solidFill>
                <a:effectLst/>
                <a:latin typeface="Roboto"/>
              </a:rPr>
              <a:t>?</a:t>
            </a:r>
            <a:br>
              <a:rPr lang="en-NZ" dirty="0"/>
            </a:br>
            <a:r>
              <a:rPr lang="en-NZ" b="1" i="0" dirty="0" err="1">
                <a:solidFill>
                  <a:srgbClr val="333333"/>
                </a:solidFill>
                <a:effectLst/>
                <a:latin typeface="Roboto"/>
              </a:rPr>
              <a:t>Mikaere</a:t>
            </a:r>
            <a:r>
              <a:rPr lang="en-NZ" b="1" i="0" dirty="0">
                <a:solidFill>
                  <a:srgbClr val="333333"/>
                </a:solidFill>
                <a:effectLst/>
                <a:latin typeface="Roboto"/>
              </a:rPr>
              <a:t>:</a:t>
            </a:r>
            <a:r>
              <a:rPr lang="en-NZ" b="0" i="1" dirty="0">
                <a:solidFill>
                  <a:srgbClr val="333333"/>
                </a:solidFill>
                <a:effectLst/>
                <a:latin typeface="Roboto"/>
              </a:rPr>
              <a:t>  </a:t>
            </a:r>
            <a:r>
              <a:rPr lang="en-NZ" b="0" i="0" dirty="0">
                <a:solidFill>
                  <a:srgbClr val="333333"/>
                </a:solidFill>
                <a:effectLst/>
                <a:latin typeface="Roboto"/>
              </a:rPr>
              <a:t>Ko </a:t>
            </a:r>
            <a:r>
              <a:rPr lang="en-NZ" b="0" i="0" dirty="0" err="1">
                <a:solidFill>
                  <a:srgbClr val="333333"/>
                </a:solidFill>
                <a:effectLst/>
                <a:latin typeface="Roboto"/>
              </a:rPr>
              <a:t>Haki</a:t>
            </a:r>
            <a:r>
              <a:rPr lang="en-NZ" b="0" i="0" dirty="0">
                <a:solidFill>
                  <a:srgbClr val="333333"/>
                </a:solidFill>
                <a:effectLst/>
                <a:latin typeface="Roboto"/>
              </a:rPr>
              <a:t> tana </a:t>
            </a:r>
            <a:r>
              <a:rPr lang="en-NZ" b="0" i="0" dirty="0" err="1">
                <a:solidFill>
                  <a:srgbClr val="333333"/>
                </a:solidFill>
                <a:effectLst/>
                <a:latin typeface="Roboto"/>
              </a:rPr>
              <a:t>ingoa</a:t>
            </a:r>
            <a:r>
              <a:rPr lang="en-NZ" b="0" i="0" dirty="0">
                <a:solidFill>
                  <a:srgbClr val="333333"/>
                </a:solidFill>
                <a:effectLst/>
                <a:latin typeface="Roboto"/>
              </a:rPr>
              <a:t>.</a:t>
            </a:r>
            <a:br>
              <a:rPr lang="en-NZ" dirty="0"/>
            </a:br>
            <a:r>
              <a:rPr lang="en-NZ" b="1" i="0" dirty="0" err="1">
                <a:solidFill>
                  <a:srgbClr val="333333"/>
                </a:solidFill>
                <a:effectLst/>
                <a:latin typeface="Roboto"/>
              </a:rPr>
              <a:t>Hinewai</a:t>
            </a:r>
            <a:r>
              <a:rPr lang="en-NZ" b="1" i="0" dirty="0">
                <a:solidFill>
                  <a:srgbClr val="333333"/>
                </a:solidFill>
                <a:effectLst/>
                <a:latin typeface="Roboto"/>
              </a:rPr>
              <a:t>:  </a:t>
            </a:r>
            <a:r>
              <a:rPr lang="en-NZ" b="0" i="0" dirty="0">
                <a:solidFill>
                  <a:srgbClr val="333333"/>
                </a:solidFill>
                <a:effectLst/>
                <a:latin typeface="Roboto"/>
              </a:rPr>
              <a:t>E </a:t>
            </a:r>
            <a:r>
              <a:rPr lang="en-NZ" b="0" i="0" dirty="0" err="1">
                <a:solidFill>
                  <a:srgbClr val="333333"/>
                </a:solidFill>
                <a:effectLst/>
                <a:latin typeface="Roboto"/>
              </a:rPr>
              <a:t>hia</a:t>
            </a:r>
            <a:r>
              <a:rPr lang="en-NZ" b="0" i="0" dirty="0">
                <a:solidFill>
                  <a:srgbClr val="333333"/>
                </a:solidFill>
                <a:effectLst/>
                <a:latin typeface="Roboto"/>
              </a:rPr>
              <a:t> ō </a:t>
            </a:r>
            <a:r>
              <a:rPr lang="en-NZ" b="0" i="0" dirty="0" err="1">
                <a:solidFill>
                  <a:srgbClr val="333333"/>
                </a:solidFill>
                <a:effectLst/>
                <a:latin typeface="Roboto"/>
              </a:rPr>
              <a:t>kurī</a:t>
            </a:r>
            <a:r>
              <a:rPr lang="en-NZ" b="0" i="0" dirty="0">
                <a:solidFill>
                  <a:srgbClr val="333333"/>
                </a:solidFill>
                <a:effectLst/>
                <a:latin typeface="Roboto"/>
              </a:rPr>
              <a:t>?</a:t>
            </a:r>
            <a:br>
              <a:rPr lang="en-NZ" dirty="0"/>
            </a:br>
            <a:r>
              <a:rPr lang="en-NZ" b="1" i="0" dirty="0" err="1">
                <a:solidFill>
                  <a:srgbClr val="333333"/>
                </a:solidFill>
                <a:effectLst/>
                <a:latin typeface="Roboto"/>
              </a:rPr>
              <a:t>Mikaere</a:t>
            </a:r>
            <a:r>
              <a:rPr lang="en-NZ" b="1" i="0" dirty="0">
                <a:solidFill>
                  <a:srgbClr val="333333"/>
                </a:solidFill>
                <a:effectLst/>
                <a:latin typeface="Roboto"/>
              </a:rPr>
              <a:t>:</a:t>
            </a:r>
            <a:r>
              <a:rPr lang="en-NZ" b="0" i="0" dirty="0">
                <a:solidFill>
                  <a:srgbClr val="333333"/>
                </a:solidFill>
                <a:effectLst/>
                <a:latin typeface="Roboto"/>
              </a:rPr>
              <a:t>  E </a:t>
            </a:r>
            <a:r>
              <a:rPr lang="en-NZ" b="0" i="0" dirty="0" err="1">
                <a:solidFill>
                  <a:srgbClr val="333333"/>
                </a:solidFill>
                <a:effectLst/>
                <a:latin typeface="Roboto"/>
              </a:rPr>
              <a:t>toru</a:t>
            </a:r>
            <a:r>
              <a:rPr lang="en-NZ" b="0" i="0" dirty="0">
                <a:solidFill>
                  <a:srgbClr val="333333"/>
                </a:solidFill>
                <a:effectLst/>
                <a:latin typeface="Roboto"/>
              </a:rPr>
              <a:t>, ko </a:t>
            </a:r>
            <a:r>
              <a:rPr lang="en-NZ" b="0" i="0" dirty="0" err="1">
                <a:solidFill>
                  <a:srgbClr val="333333"/>
                </a:solidFill>
                <a:effectLst/>
                <a:latin typeface="Roboto"/>
              </a:rPr>
              <a:t>Poto</a:t>
            </a:r>
            <a:r>
              <a:rPr lang="en-NZ" b="0" i="0" dirty="0">
                <a:solidFill>
                  <a:srgbClr val="333333"/>
                </a:solidFill>
                <a:effectLst/>
                <a:latin typeface="Roboto"/>
              </a:rPr>
              <a:t> </a:t>
            </a:r>
            <a:r>
              <a:rPr lang="en-NZ" b="0" i="0" dirty="0" err="1">
                <a:solidFill>
                  <a:srgbClr val="333333"/>
                </a:solidFill>
                <a:effectLst/>
                <a:latin typeface="Roboto"/>
              </a:rPr>
              <a:t>rāua</a:t>
            </a:r>
            <a:r>
              <a:rPr lang="en-NZ" b="0" i="0" dirty="0">
                <a:solidFill>
                  <a:srgbClr val="333333"/>
                </a:solidFill>
                <a:effectLst/>
                <a:latin typeface="Roboto"/>
              </a:rPr>
              <a:t> ko Tio ana </a:t>
            </a:r>
            <a:r>
              <a:rPr lang="en-NZ" b="0" i="0" dirty="0" err="1">
                <a:solidFill>
                  <a:srgbClr val="333333"/>
                </a:solidFill>
                <a:effectLst/>
                <a:latin typeface="Roboto"/>
              </a:rPr>
              <a:t>hoa</a:t>
            </a:r>
            <a:r>
              <a:rPr lang="en-NZ" b="0" i="0" dirty="0">
                <a:solidFill>
                  <a:srgbClr val="333333"/>
                </a:solidFill>
                <a:effectLst/>
                <a:latin typeface="Roboto"/>
              </a:rPr>
              <a:t>.</a:t>
            </a:r>
            <a:br>
              <a:rPr lang="en-NZ" dirty="0"/>
            </a:br>
            <a:r>
              <a:rPr lang="en-NZ" b="1" i="0" dirty="0">
                <a:solidFill>
                  <a:srgbClr val="333333"/>
                </a:solidFill>
                <a:effectLst/>
                <a:latin typeface="Roboto"/>
              </a:rPr>
              <a:t>Aroha: </a:t>
            </a:r>
            <a:r>
              <a:rPr lang="en-NZ" b="0" i="0" dirty="0">
                <a:solidFill>
                  <a:srgbClr val="333333"/>
                </a:solidFill>
                <a:effectLst/>
                <a:latin typeface="Roboto"/>
              </a:rPr>
              <a:t> </a:t>
            </a:r>
            <a:r>
              <a:rPr lang="en-NZ" b="0" i="0" dirty="0" err="1">
                <a:solidFill>
                  <a:srgbClr val="333333"/>
                </a:solidFill>
                <a:effectLst/>
                <a:latin typeface="Roboto"/>
              </a:rPr>
              <a:t>Haere</a:t>
            </a:r>
            <a:r>
              <a:rPr lang="en-NZ" b="0" i="0" dirty="0">
                <a:solidFill>
                  <a:srgbClr val="333333"/>
                </a:solidFill>
                <a:effectLst/>
                <a:latin typeface="Roboto"/>
              </a:rPr>
              <a:t> </a:t>
            </a:r>
            <a:r>
              <a:rPr lang="en-NZ" b="0" i="0" dirty="0" err="1">
                <a:solidFill>
                  <a:srgbClr val="333333"/>
                </a:solidFill>
                <a:effectLst/>
                <a:latin typeface="Roboto"/>
              </a:rPr>
              <a:t>atu</a:t>
            </a:r>
            <a:r>
              <a:rPr lang="en-NZ" b="0" i="0" dirty="0">
                <a:solidFill>
                  <a:srgbClr val="333333"/>
                </a:solidFill>
                <a:effectLst/>
                <a:latin typeface="Roboto"/>
              </a:rPr>
              <a:t>, e </a:t>
            </a:r>
            <a:r>
              <a:rPr lang="en-NZ" b="0" i="0" dirty="0" err="1">
                <a:solidFill>
                  <a:srgbClr val="333333"/>
                </a:solidFill>
                <a:effectLst/>
                <a:latin typeface="Roboto"/>
              </a:rPr>
              <a:t>Haki</a:t>
            </a:r>
            <a:r>
              <a:rPr lang="en-NZ" b="0" i="0" dirty="0">
                <a:solidFill>
                  <a:srgbClr val="333333"/>
                </a:solidFill>
                <a:effectLst/>
                <a:latin typeface="Roboto"/>
              </a:rPr>
              <a:t>! Kei </a:t>
            </a:r>
            <a:r>
              <a:rPr lang="en-NZ" b="0" i="0" dirty="0" err="1">
                <a:solidFill>
                  <a:srgbClr val="333333"/>
                </a:solidFill>
                <a:effectLst/>
                <a:latin typeface="Roboto"/>
              </a:rPr>
              <a:t>te</a:t>
            </a:r>
            <a:r>
              <a:rPr lang="en-NZ" b="0" i="0" dirty="0">
                <a:solidFill>
                  <a:srgbClr val="333333"/>
                </a:solidFill>
                <a:effectLst/>
                <a:latin typeface="Roboto"/>
              </a:rPr>
              <a:t> </a:t>
            </a:r>
            <a:r>
              <a:rPr lang="en-NZ" b="0" i="0" dirty="0" err="1">
                <a:solidFill>
                  <a:srgbClr val="333333"/>
                </a:solidFill>
                <a:effectLst/>
                <a:latin typeface="Roboto"/>
              </a:rPr>
              <a:t>hiakai</a:t>
            </a:r>
            <a:r>
              <a:rPr lang="en-NZ" b="0" i="0" dirty="0">
                <a:solidFill>
                  <a:srgbClr val="333333"/>
                </a:solidFill>
                <a:effectLst/>
                <a:latin typeface="Roboto"/>
              </a:rPr>
              <a:t> </a:t>
            </a:r>
            <a:r>
              <a:rPr lang="en-NZ" b="0" i="0" dirty="0" err="1">
                <a:solidFill>
                  <a:srgbClr val="333333"/>
                </a:solidFill>
                <a:effectLst/>
                <a:latin typeface="Roboto"/>
              </a:rPr>
              <a:t>kōrua</a:t>
            </a:r>
            <a:r>
              <a:rPr lang="en-NZ" b="0" i="0" dirty="0">
                <a:solidFill>
                  <a:srgbClr val="333333"/>
                </a:solidFill>
                <a:effectLst/>
                <a:latin typeface="Roboto"/>
              </a:rPr>
              <a:t>?</a:t>
            </a:r>
            <a:br>
              <a:rPr lang="en-NZ" dirty="0"/>
            </a:br>
            <a:r>
              <a:rPr lang="en-NZ" b="1" i="0" dirty="0" err="1">
                <a:solidFill>
                  <a:srgbClr val="333333"/>
                </a:solidFill>
                <a:effectLst/>
                <a:latin typeface="Roboto"/>
              </a:rPr>
              <a:t>Mikaere</a:t>
            </a:r>
            <a:r>
              <a:rPr lang="en-NZ" b="1" i="0" dirty="0">
                <a:solidFill>
                  <a:srgbClr val="333333"/>
                </a:solidFill>
                <a:effectLst/>
                <a:latin typeface="Roboto"/>
              </a:rPr>
              <a:t>:</a:t>
            </a:r>
            <a:r>
              <a:rPr lang="en-NZ" b="0" i="0" dirty="0">
                <a:solidFill>
                  <a:srgbClr val="333333"/>
                </a:solidFill>
                <a:effectLst/>
                <a:latin typeface="Roboto"/>
              </a:rPr>
              <a:t>  </a:t>
            </a:r>
            <a:r>
              <a:rPr lang="en-NZ" b="0" i="0" dirty="0" err="1">
                <a:solidFill>
                  <a:srgbClr val="333333"/>
                </a:solidFill>
                <a:effectLst/>
                <a:latin typeface="Roboto"/>
              </a:rPr>
              <a:t>Āe</a:t>
            </a:r>
            <a:r>
              <a:rPr lang="en-NZ" b="0" i="0" dirty="0">
                <a:solidFill>
                  <a:srgbClr val="333333"/>
                </a:solidFill>
                <a:effectLst/>
                <a:latin typeface="Roboto"/>
              </a:rPr>
              <a:t>. Kei </a:t>
            </a:r>
            <a:r>
              <a:rPr lang="en-NZ" b="0" i="0" dirty="0" err="1">
                <a:solidFill>
                  <a:srgbClr val="333333"/>
                </a:solidFill>
                <a:effectLst/>
                <a:latin typeface="Roboto"/>
              </a:rPr>
              <a:t>te</a:t>
            </a:r>
            <a:r>
              <a:rPr lang="en-NZ" b="0" i="0" dirty="0">
                <a:solidFill>
                  <a:srgbClr val="333333"/>
                </a:solidFill>
                <a:effectLst/>
                <a:latin typeface="Roboto"/>
              </a:rPr>
              <a:t> </a:t>
            </a:r>
            <a:r>
              <a:rPr lang="en-NZ" b="0" i="0" dirty="0" err="1">
                <a:solidFill>
                  <a:srgbClr val="333333"/>
                </a:solidFill>
                <a:effectLst/>
                <a:latin typeface="Roboto"/>
              </a:rPr>
              <a:t>hiakai</a:t>
            </a:r>
            <a:r>
              <a:rPr lang="en-NZ" b="0" i="0" dirty="0">
                <a:solidFill>
                  <a:srgbClr val="333333"/>
                </a:solidFill>
                <a:effectLst/>
                <a:latin typeface="Roboto"/>
              </a:rPr>
              <a:t> ahau.</a:t>
            </a:r>
            <a:br>
              <a:rPr lang="en-NZ" dirty="0"/>
            </a:br>
            <a:r>
              <a:rPr lang="en-NZ" b="1" i="0" dirty="0">
                <a:solidFill>
                  <a:srgbClr val="333333"/>
                </a:solidFill>
                <a:effectLst/>
                <a:latin typeface="Roboto"/>
              </a:rPr>
              <a:t>Aroha:</a:t>
            </a:r>
            <a:r>
              <a:rPr lang="en-NZ" b="0" i="0" dirty="0">
                <a:solidFill>
                  <a:srgbClr val="333333"/>
                </a:solidFill>
                <a:effectLst/>
                <a:latin typeface="Roboto"/>
              </a:rPr>
              <a:t>  </a:t>
            </a:r>
            <a:r>
              <a:rPr lang="en-NZ" b="0" i="0" dirty="0" err="1">
                <a:solidFill>
                  <a:srgbClr val="333333"/>
                </a:solidFill>
                <a:effectLst/>
                <a:latin typeface="Roboto"/>
              </a:rPr>
              <a:t>Pēhea</a:t>
            </a:r>
            <a:r>
              <a:rPr lang="en-NZ" b="0" i="0" dirty="0">
                <a:solidFill>
                  <a:srgbClr val="333333"/>
                </a:solidFill>
                <a:effectLst/>
                <a:latin typeface="Roboto"/>
              </a:rPr>
              <a:t> </a:t>
            </a:r>
            <a:r>
              <a:rPr lang="en-NZ" b="0" i="0" dirty="0" err="1">
                <a:solidFill>
                  <a:srgbClr val="333333"/>
                </a:solidFill>
                <a:effectLst/>
                <a:latin typeface="Roboto"/>
              </a:rPr>
              <a:t>koe</a:t>
            </a:r>
            <a:r>
              <a:rPr lang="en-NZ" b="0" i="0" dirty="0">
                <a:solidFill>
                  <a:srgbClr val="333333"/>
                </a:solidFill>
                <a:effectLst/>
                <a:latin typeface="Roboto"/>
              </a:rPr>
              <a:t>, </a:t>
            </a:r>
            <a:r>
              <a:rPr lang="en-NZ" b="0" i="0" dirty="0" err="1">
                <a:solidFill>
                  <a:srgbClr val="333333"/>
                </a:solidFill>
                <a:effectLst/>
                <a:latin typeface="Roboto"/>
              </a:rPr>
              <a:t>Hinewai</a:t>
            </a:r>
            <a:r>
              <a:rPr lang="en-NZ" b="0" i="0" dirty="0">
                <a:solidFill>
                  <a:srgbClr val="333333"/>
                </a:solidFill>
                <a:effectLst/>
                <a:latin typeface="Roboto"/>
              </a:rPr>
              <a:t>?</a:t>
            </a:r>
            <a:br>
              <a:rPr lang="en-NZ" dirty="0"/>
            </a:br>
            <a:r>
              <a:rPr lang="en-NZ" b="1" i="0" dirty="0" err="1">
                <a:solidFill>
                  <a:srgbClr val="333333"/>
                </a:solidFill>
                <a:effectLst/>
                <a:latin typeface="Roboto"/>
              </a:rPr>
              <a:t>Hinewai</a:t>
            </a:r>
            <a:r>
              <a:rPr lang="en-NZ" b="1" i="0" dirty="0">
                <a:solidFill>
                  <a:srgbClr val="333333"/>
                </a:solidFill>
                <a:effectLst/>
                <a:latin typeface="Roboto"/>
              </a:rPr>
              <a:t>:</a:t>
            </a:r>
            <a:r>
              <a:rPr lang="en-NZ" b="0" i="0" dirty="0">
                <a:solidFill>
                  <a:srgbClr val="333333"/>
                </a:solidFill>
                <a:effectLst/>
                <a:latin typeface="Roboto"/>
              </a:rPr>
              <a:t>  </a:t>
            </a:r>
            <a:r>
              <a:rPr lang="en-NZ" b="0" i="0" dirty="0" err="1">
                <a:solidFill>
                  <a:srgbClr val="333333"/>
                </a:solidFill>
                <a:effectLst/>
                <a:latin typeface="Roboto"/>
              </a:rPr>
              <a:t>Āe</a:t>
            </a:r>
            <a:r>
              <a:rPr lang="en-NZ" b="0" i="0" dirty="0">
                <a:solidFill>
                  <a:srgbClr val="333333"/>
                </a:solidFill>
                <a:effectLst/>
                <a:latin typeface="Roboto"/>
              </a:rPr>
              <a:t>. Kei </a:t>
            </a:r>
            <a:r>
              <a:rPr lang="en-NZ" b="0" i="0" dirty="0" err="1">
                <a:solidFill>
                  <a:srgbClr val="333333"/>
                </a:solidFill>
                <a:effectLst/>
                <a:latin typeface="Roboto"/>
              </a:rPr>
              <a:t>te</a:t>
            </a:r>
            <a:r>
              <a:rPr lang="en-NZ" b="0" i="0" dirty="0">
                <a:solidFill>
                  <a:srgbClr val="333333"/>
                </a:solidFill>
                <a:effectLst/>
                <a:latin typeface="Roboto"/>
              </a:rPr>
              <a:t> </a:t>
            </a:r>
            <a:r>
              <a:rPr lang="en-NZ" b="0" i="0" dirty="0" err="1">
                <a:solidFill>
                  <a:srgbClr val="333333"/>
                </a:solidFill>
                <a:effectLst/>
                <a:latin typeface="Roboto"/>
              </a:rPr>
              <a:t>tino</a:t>
            </a:r>
            <a:r>
              <a:rPr lang="en-NZ" b="0" i="0" dirty="0">
                <a:solidFill>
                  <a:srgbClr val="333333"/>
                </a:solidFill>
                <a:effectLst/>
                <a:latin typeface="Roboto"/>
              </a:rPr>
              <a:t> </a:t>
            </a:r>
            <a:r>
              <a:rPr lang="en-NZ" b="0" i="0" dirty="0" err="1">
                <a:solidFill>
                  <a:srgbClr val="333333"/>
                </a:solidFill>
                <a:effectLst/>
                <a:latin typeface="Roboto"/>
              </a:rPr>
              <a:t>hiakai</a:t>
            </a:r>
            <a:r>
              <a:rPr lang="en-NZ" b="0" i="0" dirty="0">
                <a:solidFill>
                  <a:srgbClr val="333333"/>
                </a:solidFill>
                <a:effectLst/>
                <a:latin typeface="Roboto"/>
              </a:rPr>
              <a:t> ahau.</a:t>
            </a:r>
            <a:br>
              <a:rPr lang="en-NZ" dirty="0"/>
            </a:br>
            <a:r>
              <a:rPr lang="en-NZ" b="1" i="0" dirty="0">
                <a:solidFill>
                  <a:srgbClr val="333333"/>
                </a:solidFill>
                <a:effectLst/>
                <a:latin typeface="Roboto"/>
              </a:rPr>
              <a:t>Aroha: </a:t>
            </a:r>
            <a:r>
              <a:rPr lang="en-NZ" b="0" i="0" dirty="0">
                <a:solidFill>
                  <a:srgbClr val="333333"/>
                </a:solidFill>
                <a:effectLst/>
                <a:latin typeface="Roboto"/>
              </a:rPr>
              <a:t> </a:t>
            </a:r>
            <a:r>
              <a:rPr lang="en-NZ" b="0" i="0" dirty="0" err="1">
                <a:solidFill>
                  <a:srgbClr val="333333"/>
                </a:solidFill>
                <a:effectLst/>
                <a:latin typeface="Roboto"/>
              </a:rPr>
              <a:t>Tēnā</a:t>
            </a:r>
            <a:r>
              <a:rPr lang="en-NZ" b="0" i="0" dirty="0">
                <a:solidFill>
                  <a:srgbClr val="333333"/>
                </a:solidFill>
                <a:effectLst/>
                <a:latin typeface="Roboto"/>
              </a:rPr>
              <a:t>, </a:t>
            </a:r>
            <a:r>
              <a:rPr lang="en-NZ" b="0" i="0" dirty="0" err="1">
                <a:solidFill>
                  <a:srgbClr val="333333"/>
                </a:solidFill>
                <a:effectLst/>
                <a:latin typeface="Roboto"/>
              </a:rPr>
              <a:t>haere</a:t>
            </a:r>
            <a:r>
              <a:rPr lang="en-NZ" b="0" i="0" dirty="0">
                <a:solidFill>
                  <a:srgbClr val="333333"/>
                </a:solidFill>
                <a:effectLst/>
                <a:latin typeface="Roboto"/>
              </a:rPr>
              <a:t> </a:t>
            </a:r>
            <a:r>
              <a:rPr lang="en-NZ" b="0" i="0" dirty="0" err="1">
                <a:solidFill>
                  <a:srgbClr val="333333"/>
                </a:solidFill>
                <a:effectLst/>
                <a:latin typeface="Roboto"/>
              </a:rPr>
              <a:t>mai</a:t>
            </a:r>
            <a:r>
              <a:rPr lang="en-NZ" b="0" i="0" dirty="0">
                <a:solidFill>
                  <a:srgbClr val="333333"/>
                </a:solidFill>
                <a:effectLst/>
                <a:latin typeface="Roboto"/>
              </a:rPr>
              <a:t> </a:t>
            </a:r>
            <a:r>
              <a:rPr lang="en-NZ" b="0" i="0" dirty="0" err="1">
                <a:solidFill>
                  <a:srgbClr val="333333"/>
                </a:solidFill>
                <a:effectLst/>
                <a:latin typeface="Roboto"/>
              </a:rPr>
              <a:t>ki</a:t>
            </a:r>
            <a:r>
              <a:rPr lang="en-NZ" b="0" i="0" dirty="0">
                <a:solidFill>
                  <a:srgbClr val="333333"/>
                </a:solidFill>
                <a:effectLst/>
                <a:latin typeface="Roboto"/>
              </a:rPr>
              <a:t> </a:t>
            </a:r>
            <a:r>
              <a:rPr lang="en-NZ" b="0" i="0" dirty="0" err="1">
                <a:solidFill>
                  <a:srgbClr val="333333"/>
                </a:solidFill>
                <a:effectLst/>
                <a:latin typeface="Roboto"/>
              </a:rPr>
              <a:t>te</a:t>
            </a:r>
            <a:r>
              <a:rPr lang="en-NZ" b="0" i="0" dirty="0">
                <a:solidFill>
                  <a:srgbClr val="333333"/>
                </a:solidFill>
                <a:effectLst/>
                <a:latin typeface="Roboto"/>
              </a:rPr>
              <a:t> kai.</a:t>
            </a:r>
            <a:endParaRPr lang="en-NZ" dirty="0"/>
          </a:p>
        </p:txBody>
      </p:sp>
    </p:spTree>
    <p:extLst>
      <p:ext uri="{BB962C8B-B14F-4D97-AF65-F5344CB8AC3E}">
        <p14:creationId xmlns:p14="http://schemas.microsoft.com/office/powerpoint/2010/main" val="1839063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55FB-9D3C-4EB2-8E52-3F971D52601B}"/>
              </a:ext>
            </a:extLst>
          </p:cNvPr>
          <p:cNvSpPr>
            <a:spLocks noGrp="1"/>
          </p:cNvSpPr>
          <p:nvPr>
            <p:ph type="title"/>
          </p:nvPr>
        </p:nvSpPr>
        <p:spPr>
          <a:xfrm>
            <a:off x="914400" y="145774"/>
            <a:ext cx="11078817" cy="6712226"/>
          </a:xfrm>
        </p:spPr>
        <p:txBody>
          <a:bodyPr>
            <a:normAutofit fontScale="90000"/>
          </a:bodyPr>
          <a:lstStyle/>
          <a:p>
            <a:pPr marL="457200" indent="-457200">
              <a:buFont typeface="Arial" panose="020B0604020202020204" pitchFamily="34" charset="0"/>
              <a:buChar char="•"/>
            </a:pPr>
            <a:r>
              <a:rPr lang="en-NZ" b="1" dirty="0" err="1"/>
              <a:t>Whakamāoritia</a:t>
            </a:r>
            <a:r>
              <a:rPr lang="en-NZ" b="1" dirty="0"/>
              <a:t> I </a:t>
            </a:r>
            <a:r>
              <a:rPr lang="en-NZ" b="1" dirty="0" err="1"/>
              <a:t>ēnei</a:t>
            </a:r>
            <a:r>
              <a:rPr lang="en-NZ" b="1" dirty="0"/>
              <a:t> </a:t>
            </a:r>
            <a:r>
              <a:rPr lang="en-NZ" b="1" dirty="0" err="1"/>
              <a:t>rārangi</a:t>
            </a:r>
            <a:r>
              <a:rPr lang="en-NZ" b="1" dirty="0"/>
              <a:t> korero. – Translate these sentences into Māori and English.</a:t>
            </a:r>
            <a:br>
              <a:rPr lang="en-NZ" b="1" dirty="0"/>
            </a:br>
            <a:r>
              <a:rPr lang="en-NZ" dirty="0"/>
              <a:t>Kia </a:t>
            </a:r>
            <a:r>
              <a:rPr lang="en-NZ" dirty="0" err="1"/>
              <a:t>ora</a:t>
            </a:r>
            <a:r>
              <a:rPr lang="en-NZ" dirty="0"/>
              <a:t> </a:t>
            </a:r>
            <a:r>
              <a:rPr lang="en-NZ" dirty="0" err="1"/>
              <a:t>koe</a:t>
            </a:r>
            <a:r>
              <a:rPr lang="en-NZ" dirty="0"/>
              <a:t> e </a:t>
            </a:r>
            <a:r>
              <a:rPr lang="en-NZ" dirty="0" err="1"/>
              <a:t>hoa</a:t>
            </a:r>
            <a:r>
              <a:rPr lang="en-NZ" dirty="0"/>
              <a:t>! Kia </a:t>
            </a:r>
            <a:r>
              <a:rPr lang="en-NZ" dirty="0" err="1"/>
              <a:t>ora</a:t>
            </a:r>
            <a:r>
              <a:rPr lang="en-NZ" dirty="0"/>
              <a:t>!</a:t>
            </a:r>
            <a:br>
              <a:rPr lang="en-NZ" dirty="0"/>
            </a:br>
            <a:r>
              <a:rPr lang="en-NZ" dirty="0"/>
              <a:t>Ko </a:t>
            </a:r>
            <a:r>
              <a:rPr lang="en-NZ" dirty="0" err="1"/>
              <a:t>wai</a:t>
            </a:r>
            <a:r>
              <a:rPr lang="en-NZ" dirty="0"/>
              <a:t> </a:t>
            </a:r>
            <a:r>
              <a:rPr lang="en-NZ" dirty="0" err="1"/>
              <a:t>tērā</a:t>
            </a:r>
            <a:r>
              <a:rPr lang="en-NZ" dirty="0"/>
              <a:t>? Ko Doug </a:t>
            </a:r>
            <a:r>
              <a:rPr lang="en-NZ" dirty="0" err="1"/>
              <a:t>tērā</a:t>
            </a:r>
            <a:r>
              <a:rPr lang="en-NZ" dirty="0"/>
              <a:t>.</a:t>
            </a:r>
            <a:br>
              <a:rPr lang="en-NZ" dirty="0"/>
            </a:br>
            <a:r>
              <a:rPr lang="en-NZ" dirty="0"/>
              <a:t>Where is he staying? He is staying at home.</a:t>
            </a:r>
            <a:br>
              <a:rPr lang="en-NZ" dirty="0"/>
            </a:br>
            <a:r>
              <a:rPr lang="en-NZ" dirty="0"/>
              <a:t>Sorry. What’s her name?</a:t>
            </a:r>
            <a:br>
              <a:rPr lang="en-NZ" dirty="0"/>
            </a:br>
            <a:r>
              <a:rPr lang="en-NZ" dirty="0"/>
              <a:t>Donna is her name.</a:t>
            </a:r>
            <a:br>
              <a:rPr lang="en-NZ" dirty="0"/>
            </a:br>
            <a:r>
              <a:rPr lang="en-NZ" dirty="0"/>
              <a:t>Where is she living? She is living in Rotorua.</a:t>
            </a:r>
            <a:br>
              <a:rPr lang="en-NZ" dirty="0"/>
            </a:br>
            <a:r>
              <a:rPr lang="en-NZ" dirty="0"/>
              <a:t>She is from Canada. Is she living in Canada?</a:t>
            </a:r>
            <a:br>
              <a:rPr lang="en-NZ" dirty="0"/>
            </a:br>
            <a:r>
              <a:rPr lang="en-NZ" dirty="0"/>
              <a:t>No. She is living in New Zealand. Her husband lives in Canada.</a:t>
            </a:r>
            <a:br>
              <a:rPr lang="en-NZ" dirty="0"/>
            </a:br>
            <a:r>
              <a:rPr lang="en-NZ" dirty="0"/>
              <a:t>Where does her husband work?</a:t>
            </a:r>
            <a:br>
              <a:rPr lang="en-NZ" dirty="0"/>
            </a:br>
            <a:r>
              <a:rPr lang="en-NZ" dirty="0"/>
              <a:t>Her husband works at the school. He is a teacher from Canada.</a:t>
            </a:r>
            <a:br>
              <a:rPr lang="en-NZ" dirty="0"/>
            </a:br>
            <a:r>
              <a:rPr lang="en-NZ" dirty="0"/>
              <a:t>Kei </a:t>
            </a:r>
            <a:r>
              <a:rPr lang="en-NZ" dirty="0" err="1"/>
              <a:t>Makitānara</a:t>
            </a:r>
            <a:r>
              <a:rPr lang="en-NZ" dirty="0"/>
              <a:t> </a:t>
            </a:r>
            <a:r>
              <a:rPr lang="en-NZ" dirty="0" err="1"/>
              <a:t>ia</a:t>
            </a:r>
            <a:r>
              <a:rPr lang="en-NZ" dirty="0"/>
              <a:t> e mahi ana. He  </a:t>
            </a:r>
            <a:r>
              <a:rPr lang="en-NZ" dirty="0" err="1"/>
              <a:t>Kaiwhakahaere</a:t>
            </a:r>
            <a:r>
              <a:rPr lang="en-NZ" dirty="0"/>
              <a:t> </a:t>
            </a:r>
            <a:r>
              <a:rPr lang="en-NZ" dirty="0" err="1"/>
              <a:t>ia.</a:t>
            </a:r>
            <a:br>
              <a:rPr lang="en-NZ" dirty="0"/>
            </a:br>
            <a:r>
              <a:rPr lang="en-NZ" dirty="0"/>
              <a:t>Ko </a:t>
            </a:r>
            <a:r>
              <a:rPr lang="en-NZ" dirty="0" err="1"/>
              <a:t>wai</a:t>
            </a:r>
            <a:r>
              <a:rPr lang="en-NZ" dirty="0"/>
              <a:t> </a:t>
            </a:r>
            <a:r>
              <a:rPr lang="en-NZ" dirty="0" err="1"/>
              <a:t>ngā</a:t>
            </a:r>
            <a:r>
              <a:rPr lang="en-NZ" dirty="0"/>
              <a:t> </a:t>
            </a:r>
            <a:r>
              <a:rPr lang="en-NZ" dirty="0" err="1"/>
              <a:t>tamariki</a:t>
            </a:r>
            <a:r>
              <a:rPr lang="en-NZ" dirty="0"/>
              <a:t> o </a:t>
            </a:r>
            <a:r>
              <a:rPr lang="en-NZ" dirty="0" err="1"/>
              <a:t>rāua</a:t>
            </a:r>
            <a:r>
              <a:rPr lang="en-NZ" dirty="0"/>
              <a:t>?</a:t>
            </a:r>
            <a:br>
              <a:rPr lang="en-NZ" dirty="0"/>
            </a:br>
            <a:r>
              <a:rPr lang="en-NZ" dirty="0" err="1"/>
              <a:t>Kaore</a:t>
            </a:r>
            <a:r>
              <a:rPr lang="en-NZ" dirty="0"/>
              <a:t> </a:t>
            </a:r>
            <a:r>
              <a:rPr lang="en-NZ" dirty="0" err="1"/>
              <a:t>rāua</a:t>
            </a:r>
            <a:r>
              <a:rPr lang="en-NZ" dirty="0"/>
              <a:t> </a:t>
            </a:r>
            <a:r>
              <a:rPr lang="en-NZ" dirty="0" err="1"/>
              <a:t>i</a:t>
            </a:r>
            <a:r>
              <a:rPr lang="en-NZ" dirty="0"/>
              <a:t> </a:t>
            </a:r>
            <a:r>
              <a:rPr lang="en-NZ" dirty="0" err="1"/>
              <a:t>ngā</a:t>
            </a:r>
            <a:r>
              <a:rPr lang="en-NZ" dirty="0"/>
              <a:t> </a:t>
            </a:r>
            <a:r>
              <a:rPr lang="en-NZ" dirty="0" err="1"/>
              <a:t>tamariki</a:t>
            </a:r>
            <a:r>
              <a:rPr lang="en-NZ" dirty="0"/>
              <a:t>.</a:t>
            </a:r>
            <a:br>
              <a:rPr lang="en-NZ" dirty="0"/>
            </a:br>
            <a:r>
              <a:rPr lang="en-NZ" dirty="0"/>
              <a:t>Ae. Aroha </a:t>
            </a:r>
            <a:r>
              <a:rPr lang="en-NZ" dirty="0" err="1"/>
              <a:t>mai</a:t>
            </a:r>
            <a:r>
              <a:rPr lang="en-NZ" dirty="0"/>
              <a:t> aroha </a:t>
            </a:r>
            <a:r>
              <a:rPr lang="en-NZ" dirty="0" err="1"/>
              <a:t>atu</a:t>
            </a:r>
            <a:r>
              <a:rPr lang="en-NZ" dirty="0"/>
              <a:t>.</a:t>
            </a:r>
            <a:br>
              <a:rPr lang="en-NZ" dirty="0"/>
            </a:br>
            <a:r>
              <a:rPr lang="en-NZ" dirty="0"/>
              <a:t>Kia </a:t>
            </a:r>
            <a:r>
              <a:rPr lang="en-NZ" dirty="0" err="1"/>
              <a:t>ora</a:t>
            </a:r>
            <a:r>
              <a:rPr lang="en-NZ" dirty="0"/>
              <a:t>…Kia </a:t>
            </a:r>
            <a:r>
              <a:rPr lang="en-NZ" dirty="0" err="1"/>
              <a:t>ora</a:t>
            </a:r>
            <a:r>
              <a:rPr lang="en-NZ" dirty="0"/>
              <a:t>.</a:t>
            </a:r>
            <a:br>
              <a:rPr lang="en-NZ" dirty="0"/>
            </a:br>
            <a:br>
              <a:rPr lang="en-NZ" dirty="0"/>
            </a:br>
            <a:br>
              <a:rPr lang="en-NZ" dirty="0"/>
            </a:br>
            <a:br>
              <a:rPr lang="en-NZ" dirty="0"/>
            </a:br>
            <a:br>
              <a:rPr lang="en-NZ" dirty="0"/>
            </a:br>
            <a:br>
              <a:rPr lang="en-NZ" dirty="0"/>
            </a:br>
            <a:br>
              <a:rPr lang="en-NZ" dirty="0"/>
            </a:br>
            <a:br>
              <a:rPr lang="en-NZ" dirty="0"/>
            </a:br>
            <a:br>
              <a:rPr lang="en-NZ" dirty="0"/>
            </a:br>
            <a:endParaRPr lang="en-NZ" dirty="0"/>
          </a:p>
        </p:txBody>
      </p:sp>
    </p:spTree>
    <p:extLst>
      <p:ext uri="{BB962C8B-B14F-4D97-AF65-F5344CB8AC3E}">
        <p14:creationId xmlns:p14="http://schemas.microsoft.com/office/powerpoint/2010/main" val="168660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1" name="Group 13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3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4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4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4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5" name="Rectangle 14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49" name="Rectangle 14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53" name="Straight Connector 152">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55" name="Group 154">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6"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57"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8"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59"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60"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61"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62"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163"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164"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165"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166"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167"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D7B63D8C-3565-49A8-AA81-9EE53F965BDE}"/>
              </a:ext>
            </a:extLst>
          </p:cNvPr>
          <p:cNvSpPr>
            <a:spLocks noGrp="1"/>
          </p:cNvSpPr>
          <p:nvPr>
            <p:ph type="title"/>
          </p:nvPr>
        </p:nvSpPr>
        <p:spPr>
          <a:xfrm>
            <a:off x="5021326" y="188516"/>
            <a:ext cx="5882201" cy="6448257"/>
          </a:xfrm>
        </p:spPr>
        <p:txBody>
          <a:bodyPr vert="horz" lIns="91440" tIns="45720" rIns="91440" bIns="45720" rtlCol="0" anchor="ctr">
            <a:normAutofit/>
          </a:bodyPr>
          <a:lstStyle/>
          <a:p>
            <a:pPr defTabSz="457200">
              <a:lnSpc>
                <a:spcPct val="90000"/>
              </a:lnSpc>
            </a:pPr>
            <a:r>
              <a:rPr lang="en-US" sz="1400" b="1" dirty="0">
                <a:solidFill>
                  <a:schemeClr val="tx2">
                    <a:lumMod val="75000"/>
                  </a:schemeClr>
                </a:solidFill>
              </a:rPr>
              <a:t>Translation…Mahi </a:t>
            </a:r>
            <a:r>
              <a:rPr lang="en-US" sz="1400" b="1" dirty="0" err="1">
                <a:solidFill>
                  <a:schemeClr val="tx2">
                    <a:lumMod val="75000"/>
                  </a:schemeClr>
                </a:solidFill>
              </a:rPr>
              <a:t>Kāinga</a:t>
            </a:r>
            <a:r>
              <a:rPr lang="en-US" sz="1400" b="1" dirty="0">
                <a:solidFill>
                  <a:schemeClr val="tx2">
                    <a:lumMod val="75000"/>
                  </a:schemeClr>
                </a:solidFill>
              </a:rPr>
              <a:t>- Homework.</a:t>
            </a:r>
            <a:br>
              <a:rPr lang="en-US" sz="1400" b="1" dirty="0">
                <a:solidFill>
                  <a:schemeClr val="tx2">
                    <a:lumMod val="75000"/>
                  </a:schemeClr>
                </a:solidFill>
              </a:rPr>
            </a:br>
            <a:br>
              <a:rPr lang="en-US" sz="1400" b="1" dirty="0">
                <a:solidFill>
                  <a:schemeClr val="tx2">
                    <a:lumMod val="75000"/>
                  </a:schemeClr>
                </a:solidFill>
              </a:rPr>
            </a:br>
            <a:br>
              <a:rPr lang="en-US" sz="1400" b="1" dirty="0">
                <a:solidFill>
                  <a:schemeClr val="tx2">
                    <a:lumMod val="75000"/>
                  </a:schemeClr>
                </a:solidFill>
              </a:rPr>
            </a:br>
            <a:r>
              <a:rPr lang="en-US" sz="2000" dirty="0">
                <a:solidFill>
                  <a:schemeClr val="tx2">
                    <a:lumMod val="75000"/>
                  </a:schemeClr>
                </a:solidFill>
              </a:rPr>
              <a:t>Greetings to you friend! Greetings!</a:t>
            </a:r>
            <a:br>
              <a:rPr lang="en-US" sz="2000" dirty="0">
                <a:solidFill>
                  <a:schemeClr val="tx2">
                    <a:lumMod val="75000"/>
                  </a:schemeClr>
                </a:solidFill>
              </a:rPr>
            </a:br>
            <a:r>
              <a:rPr lang="en-US" sz="2000" dirty="0">
                <a:solidFill>
                  <a:schemeClr val="tx2">
                    <a:lumMod val="75000"/>
                  </a:schemeClr>
                </a:solidFill>
              </a:rPr>
              <a:t>Who is that over there? That over there is Doug.</a:t>
            </a:r>
            <a:br>
              <a:rPr lang="en-US" sz="2000" dirty="0">
                <a:solidFill>
                  <a:schemeClr val="tx2">
                    <a:lumMod val="75000"/>
                  </a:schemeClr>
                </a:solidFill>
              </a:rPr>
            </a:br>
            <a:r>
              <a:rPr lang="en-US" sz="2000" dirty="0">
                <a:solidFill>
                  <a:schemeClr val="tx2">
                    <a:lumMod val="75000"/>
                  </a:schemeClr>
                </a:solidFill>
              </a:rPr>
              <a:t>Kei </a:t>
            </a:r>
            <a:r>
              <a:rPr lang="en-US" sz="2000" dirty="0" err="1">
                <a:solidFill>
                  <a:schemeClr val="tx2">
                    <a:lumMod val="75000"/>
                  </a:schemeClr>
                </a:solidFill>
              </a:rPr>
              <a:t>hea</a:t>
            </a:r>
            <a:r>
              <a:rPr lang="en-US" sz="2000" dirty="0">
                <a:solidFill>
                  <a:schemeClr val="tx2">
                    <a:lumMod val="75000"/>
                  </a:schemeClr>
                </a:solidFill>
              </a:rPr>
              <a:t> </a:t>
            </a:r>
            <a:r>
              <a:rPr lang="en-US" sz="2000" dirty="0" err="1">
                <a:solidFill>
                  <a:schemeClr val="tx2">
                    <a:lumMod val="75000"/>
                  </a:schemeClr>
                </a:solidFill>
              </a:rPr>
              <a:t>ia</a:t>
            </a:r>
            <a:r>
              <a:rPr lang="en-US" sz="2000" dirty="0">
                <a:solidFill>
                  <a:schemeClr val="tx2">
                    <a:lumMod val="75000"/>
                  </a:schemeClr>
                </a:solidFill>
              </a:rPr>
              <a:t> e </a:t>
            </a:r>
            <a:r>
              <a:rPr lang="en-US" sz="2000" dirty="0" err="1">
                <a:solidFill>
                  <a:schemeClr val="tx2">
                    <a:lumMod val="75000"/>
                  </a:schemeClr>
                </a:solidFill>
              </a:rPr>
              <a:t>noho</a:t>
            </a:r>
            <a:r>
              <a:rPr lang="en-US" sz="2000" dirty="0">
                <a:solidFill>
                  <a:schemeClr val="tx2">
                    <a:lumMod val="75000"/>
                  </a:schemeClr>
                </a:solidFill>
              </a:rPr>
              <a:t> ana? Kei </a:t>
            </a:r>
            <a:r>
              <a:rPr lang="en-US" sz="2000" dirty="0" err="1">
                <a:solidFill>
                  <a:schemeClr val="tx2">
                    <a:lumMod val="75000"/>
                  </a:schemeClr>
                </a:solidFill>
              </a:rPr>
              <a:t>te</a:t>
            </a:r>
            <a:r>
              <a:rPr lang="en-US" sz="2000" dirty="0">
                <a:solidFill>
                  <a:schemeClr val="tx2">
                    <a:lumMod val="75000"/>
                  </a:schemeClr>
                </a:solidFill>
              </a:rPr>
              <a:t> </a:t>
            </a:r>
            <a:r>
              <a:rPr lang="en-US" sz="2000" dirty="0" err="1">
                <a:solidFill>
                  <a:schemeClr val="tx2">
                    <a:lumMod val="75000"/>
                  </a:schemeClr>
                </a:solidFill>
              </a:rPr>
              <a:t>kāinga</a:t>
            </a:r>
            <a:r>
              <a:rPr lang="en-US" sz="2000" dirty="0">
                <a:solidFill>
                  <a:schemeClr val="tx2">
                    <a:lumMod val="75000"/>
                  </a:schemeClr>
                </a:solidFill>
              </a:rPr>
              <a:t> </a:t>
            </a:r>
            <a:r>
              <a:rPr lang="en-US" sz="2000" dirty="0" err="1">
                <a:solidFill>
                  <a:schemeClr val="tx2">
                    <a:lumMod val="75000"/>
                  </a:schemeClr>
                </a:solidFill>
              </a:rPr>
              <a:t>ia</a:t>
            </a:r>
            <a:r>
              <a:rPr lang="en-US" sz="2000" dirty="0">
                <a:solidFill>
                  <a:schemeClr val="tx2">
                    <a:lumMod val="75000"/>
                  </a:schemeClr>
                </a:solidFill>
              </a:rPr>
              <a:t> e </a:t>
            </a:r>
            <a:r>
              <a:rPr lang="en-US" sz="2000" dirty="0" err="1">
                <a:solidFill>
                  <a:schemeClr val="tx2">
                    <a:lumMod val="75000"/>
                  </a:schemeClr>
                </a:solidFill>
              </a:rPr>
              <a:t>noho</a:t>
            </a:r>
            <a:r>
              <a:rPr lang="en-US" sz="2000" dirty="0">
                <a:solidFill>
                  <a:schemeClr val="tx2">
                    <a:lumMod val="75000"/>
                  </a:schemeClr>
                </a:solidFill>
              </a:rPr>
              <a:t> ana.</a:t>
            </a:r>
            <a:br>
              <a:rPr lang="en-US" sz="2000" dirty="0">
                <a:solidFill>
                  <a:schemeClr val="tx2">
                    <a:lumMod val="75000"/>
                  </a:schemeClr>
                </a:solidFill>
              </a:rPr>
            </a:br>
            <a:r>
              <a:rPr lang="en-US" sz="2000" dirty="0">
                <a:solidFill>
                  <a:schemeClr val="tx2">
                    <a:lumMod val="75000"/>
                  </a:schemeClr>
                </a:solidFill>
              </a:rPr>
              <a:t>Aroha </a:t>
            </a:r>
            <a:r>
              <a:rPr lang="en-US" sz="2000" dirty="0" err="1">
                <a:solidFill>
                  <a:schemeClr val="tx2">
                    <a:lumMod val="75000"/>
                  </a:schemeClr>
                </a:solidFill>
              </a:rPr>
              <a:t>mai</a:t>
            </a:r>
            <a:r>
              <a:rPr lang="en-US" sz="2000" dirty="0">
                <a:solidFill>
                  <a:schemeClr val="tx2">
                    <a:lumMod val="75000"/>
                  </a:schemeClr>
                </a:solidFill>
              </a:rPr>
              <a:t>. Ko </a:t>
            </a:r>
            <a:r>
              <a:rPr lang="en-US" sz="2000" dirty="0" err="1">
                <a:solidFill>
                  <a:schemeClr val="tx2">
                    <a:lumMod val="75000"/>
                  </a:schemeClr>
                </a:solidFill>
              </a:rPr>
              <a:t>wai</a:t>
            </a:r>
            <a:r>
              <a:rPr lang="en-US" sz="2000" dirty="0">
                <a:solidFill>
                  <a:schemeClr val="tx2">
                    <a:lumMod val="75000"/>
                  </a:schemeClr>
                </a:solidFill>
              </a:rPr>
              <a:t> </a:t>
            </a:r>
            <a:r>
              <a:rPr lang="en-US" sz="2000" dirty="0" err="1">
                <a:solidFill>
                  <a:schemeClr val="tx2">
                    <a:lumMod val="75000"/>
                  </a:schemeClr>
                </a:solidFill>
              </a:rPr>
              <a:t>tōnā</a:t>
            </a:r>
            <a:r>
              <a:rPr lang="en-US" sz="2000" dirty="0">
                <a:solidFill>
                  <a:schemeClr val="tx2">
                    <a:lumMod val="75000"/>
                  </a:schemeClr>
                </a:solidFill>
              </a:rPr>
              <a:t> </a:t>
            </a:r>
            <a:r>
              <a:rPr lang="en-US" sz="2000" dirty="0" err="1">
                <a:solidFill>
                  <a:schemeClr val="tx2">
                    <a:lumMod val="75000"/>
                  </a:schemeClr>
                </a:solidFill>
              </a:rPr>
              <a:t>ingoa</a:t>
            </a:r>
            <a:r>
              <a:rPr lang="en-US" sz="2000" dirty="0">
                <a:solidFill>
                  <a:schemeClr val="tx2">
                    <a:lumMod val="75000"/>
                  </a:schemeClr>
                </a:solidFill>
              </a:rPr>
              <a:t>? </a:t>
            </a:r>
            <a:br>
              <a:rPr lang="en-US" sz="2000" dirty="0">
                <a:solidFill>
                  <a:schemeClr val="tx2">
                    <a:lumMod val="75000"/>
                  </a:schemeClr>
                </a:solidFill>
              </a:rPr>
            </a:br>
            <a:r>
              <a:rPr lang="en-US" sz="2000" dirty="0">
                <a:solidFill>
                  <a:schemeClr val="tx2">
                    <a:lumMod val="75000"/>
                  </a:schemeClr>
                </a:solidFill>
              </a:rPr>
              <a:t>Ko Donna </a:t>
            </a:r>
            <a:r>
              <a:rPr lang="en-US" sz="2000" dirty="0" err="1">
                <a:solidFill>
                  <a:schemeClr val="tx2">
                    <a:lumMod val="75000"/>
                  </a:schemeClr>
                </a:solidFill>
              </a:rPr>
              <a:t>tōnā</a:t>
            </a:r>
            <a:r>
              <a:rPr lang="en-US" sz="2000" dirty="0">
                <a:solidFill>
                  <a:schemeClr val="tx2">
                    <a:lumMod val="75000"/>
                  </a:schemeClr>
                </a:solidFill>
              </a:rPr>
              <a:t> </a:t>
            </a:r>
            <a:r>
              <a:rPr lang="en-US" sz="2000" dirty="0" err="1">
                <a:solidFill>
                  <a:schemeClr val="tx2">
                    <a:lumMod val="75000"/>
                  </a:schemeClr>
                </a:solidFill>
              </a:rPr>
              <a:t>ingoa</a:t>
            </a:r>
            <a:r>
              <a:rPr lang="en-US" sz="2000" dirty="0">
                <a:solidFill>
                  <a:schemeClr val="tx2">
                    <a:lumMod val="75000"/>
                  </a:schemeClr>
                </a:solidFill>
              </a:rPr>
              <a:t>.</a:t>
            </a:r>
            <a:br>
              <a:rPr lang="en-US" sz="2000" dirty="0">
                <a:solidFill>
                  <a:schemeClr val="tx2">
                    <a:lumMod val="75000"/>
                  </a:schemeClr>
                </a:solidFill>
              </a:rPr>
            </a:br>
            <a:r>
              <a:rPr lang="en-US" sz="2000" dirty="0">
                <a:solidFill>
                  <a:schemeClr val="tx2">
                    <a:lumMod val="75000"/>
                  </a:schemeClr>
                </a:solidFill>
              </a:rPr>
              <a:t>Kei </a:t>
            </a:r>
            <a:r>
              <a:rPr lang="en-US" sz="2000" dirty="0" err="1">
                <a:solidFill>
                  <a:schemeClr val="tx2">
                    <a:lumMod val="75000"/>
                  </a:schemeClr>
                </a:solidFill>
              </a:rPr>
              <a:t>hea</a:t>
            </a:r>
            <a:r>
              <a:rPr lang="en-US" sz="2000" dirty="0">
                <a:solidFill>
                  <a:schemeClr val="tx2">
                    <a:lumMod val="75000"/>
                  </a:schemeClr>
                </a:solidFill>
              </a:rPr>
              <a:t> </a:t>
            </a:r>
            <a:r>
              <a:rPr lang="en-US" sz="2000" dirty="0" err="1">
                <a:solidFill>
                  <a:schemeClr val="tx2">
                    <a:lumMod val="75000"/>
                  </a:schemeClr>
                </a:solidFill>
              </a:rPr>
              <a:t>ia</a:t>
            </a:r>
            <a:r>
              <a:rPr lang="en-US" sz="2000" dirty="0">
                <a:solidFill>
                  <a:schemeClr val="tx2">
                    <a:lumMod val="75000"/>
                  </a:schemeClr>
                </a:solidFill>
              </a:rPr>
              <a:t> e </a:t>
            </a:r>
            <a:r>
              <a:rPr lang="en-US" sz="2000" dirty="0" err="1">
                <a:solidFill>
                  <a:schemeClr val="tx2">
                    <a:lumMod val="75000"/>
                  </a:schemeClr>
                </a:solidFill>
              </a:rPr>
              <a:t>noho</a:t>
            </a:r>
            <a:r>
              <a:rPr lang="en-US" sz="2000" dirty="0">
                <a:solidFill>
                  <a:schemeClr val="tx2">
                    <a:lumMod val="75000"/>
                  </a:schemeClr>
                </a:solidFill>
              </a:rPr>
              <a:t> ana? Kei Rotorua </a:t>
            </a:r>
            <a:r>
              <a:rPr lang="en-US" sz="2000" dirty="0" err="1">
                <a:solidFill>
                  <a:schemeClr val="tx2">
                    <a:lumMod val="75000"/>
                  </a:schemeClr>
                </a:solidFill>
              </a:rPr>
              <a:t>ia</a:t>
            </a:r>
            <a:r>
              <a:rPr lang="en-US" sz="2000" dirty="0">
                <a:solidFill>
                  <a:schemeClr val="tx2">
                    <a:lumMod val="75000"/>
                  </a:schemeClr>
                </a:solidFill>
              </a:rPr>
              <a:t> e </a:t>
            </a:r>
            <a:r>
              <a:rPr lang="en-US" sz="2000" dirty="0" err="1">
                <a:solidFill>
                  <a:schemeClr val="tx2">
                    <a:lumMod val="75000"/>
                  </a:schemeClr>
                </a:solidFill>
              </a:rPr>
              <a:t>noho</a:t>
            </a:r>
            <a:r>
              <a:rPr lang="en-US" sz="2000" dirty="0">
                <a:solidFill>
                  <a:schemeClr val="tx2">
                    <a:lumMod val="75000"/>
                  </a:schemeClr>
                </a:solidFill>
              </a:rPr>
              <a:t> ana.</a:t>
            </a:r>
            <a:br>
              <a:rPr lang="en-US" sz="2000" dirty="0">
                <a:solidFill>
                  <a:schemeClr val="tx2">
                    <a:lumMod val="75000"/>
                  </a:schemeClr>
                </a:solidFill>
              </a:rPr>
            </a:br>
            <a:r>
              <a:rPr lang="en-US" sz="2000" dirty="0" err="1">
                <a:solidFill>
                  <a:schemeClr val="tx2">
                    <a:lumMod val="75000"/>
                  </a:schemeClr>
                </a:solidFill>
              </a:rPr>
              <a:t>Nō</a:t>
            </a:r>
            <a:r>
              <a:rPr lang="en-US" sz="2000" dirty="0">
                <a:solidFill>
                  <a:schemeClr val="tx2">
                    <a:lumMod val="75000"/>
                  </a:schemeClr>
                </a:solidFill>
              </a:rPr>
              <a:t> Canada </a:t>
            </a:r>
            <a:r>
              <a:rPr lang="en-US" sz="2000" dirty="0" err="1">
                <a:solidFill>
                  <a:schemeClr val="tx2">
                    <a:lumMod val="75000"/>
                  </a:schemeClr>
                </a:solidFill>
              </a:rPr>
              <a:t>ia.</a:t>
            </a:r>
            <a:r>
              <a:rPr lang="en-US" sz="2000" dirty="0">
                <a:solidFill>
                  <a:schemeClr val="tx2">
                    <a:lumMod val="75000"/>
                  </a:schemeClr>
                </a:solidFill>
              </a:rPr>
              <a:t> Kei Canada </a:t>
            </a:r>
            <a:r>
              <a:rPr lang="en-US" sz="2000" dirty="0" err="1">
                <a:solidFill>
                  <a:schemeClr val="tx2">
                    <a:lumMod val="75000"/>
                  </a:schemeClr>
                </a:solidFill>
              </a:rPr>
              <a:t>ia</a:t>
            </a:r>
            <a:r>
              <a:rPr lang="en-US" sz="2000" dirty="0">
                <a:solidFill>
                  <a:schemeClr val="tx2">
                    <a:lumMod val="75000"/>
                  </a:schemeClr>
                </a:solidFill>
              </a:rPr>
              <a:t> e </a:t>
            </a:r>
            <a:r>
              <a:rPr lang="en-US" sz="2000" dirty="0" err="1">
                <a:solidFill>
                  <a:schemeClr val="tx2">
                    <a:lumMod val="75000"/>
                  </a:schemeClr>
                </a:solidFill>
              </a:rPr>
              <a:t>noho</a:t>
            </a:r>
            <a:r>
              <a:rPr lang="en-US" sz="2000" dirty="0">
                <a:solidFill>
                  <a:schemeClr val="tx2">
                    <a:lumMod val="75000"/>
                  </a:schemeClr>
                </a:solidFill>
              </a:rPr>
              <a:t> ana?</a:t>
            </a:r>
            <a:br>
              <a:rPr lang="en-US" sz="2000" dirty="0">
                <a:solidFill>
                  <a:schemeClr val="tx2">
                    <a:lumMod val="75000"/>
                  </a:schemeClr>
                </a:solidFill>
              </a:rPr>
            </a:br>
            <a:r>
              <a:rPr lang="en-US" sz="2000" dirty="0">
                <a:solidFill>
                  <a:schemeClr val="tx2">
                    <a:lumMod val="75000"/>
                  </a:schemeClr>
                </a:solidFill>
              </a:rPr>
              <a:t>Kao. Kei New Zealand </a:t>
            </a:r>
            <a:r>
              <a:rPr lang="en-US" sz="2000" dirty="0" err="1">
                <a:solidFill>
                  <a:schemeClr val="tx2">
                    <a:lumMod val="75000"/>
                  </a:schemeClr>
                </a:solidFill>
              </a:rPr>
              <a:t>ia</a:t>
            </a:r>
            <a:r>
              <a:rPr lang="en-US" sz="2000" dirty="0">
                <a:solidFill>
                  <a:schemeClr val="tx2">
                    <a:lumMod val="75000"/>
                  </a:schemeClr>
                </a:solidFill>
              </a:rPr>
              <a:t> e </a:t>
            </a:r>
            <a:r>
              <a:rPr lang="en-US" sz="2000" dirty="0" err="1">
                <a:solidFill>
                  <a:schemeClr val="tx2">
                    <a:lumMod val="75000"/>
                  </a:schemeClr>
                </a:solidFill>
              </a:rPr>
              <a:t>noho</a:t>
            </a:r>
            <a:r>
              <a:rPr lang="en-US" sz="2000" dirty="0">
                <a:solidFill>
                  <a:schemeClr val="tx2">
                    <a:lumMod val="75000"/>
                  </a:schemeClr>
                </a:solidFill>
              </a:rPr>
              <a:t> ana. Kei Canada </a:t>
            </a:r>
            <a:r>
              <a:rPr lang="en-US" sz="2000" dirty="0" err="1">
                <a:solidFill>
                  <a:schemeClr val="tx2">
                    <a:lumMod val="75000"/>
                  </a:schemeClr>
                </a:solidFill>
              </a:rPr>
              <a:t>tōnā</a:t>
            </a:r>
            <a:r>
              <a:rPr lang="en-US" sz="2000" dirty="0">
                <a:solidFill>
                  <a:schemeClr val="tx2">
                    <a:lumMod val="75000"/>
                  </a:schemeClr>
                </a:solidFill>
              </a:rPr>
              <a:t> </a:t>
            </a:r>
            <a:r>
              <a:rPr lang="en-US" sz="2000" dirty="0" err="1">
                <a:solidFill>
                  <a:schemeClr val="tx2">
                    <a:lumMod val="75000"/>
                  </a:schemeClr>
                </a:solidFill>
              </a:rPr>
              <a:t>hoa</a:t>
            </a:r>
            <a:r>
              <a:rPr lang="en-US" sz="2000" dirty="0">
                <a:solidFill>
                  <a:schemeClr val="tx2">
                    <a:lumMod val="75000"/>
                  </a:schemeClr>
                </a:solidFill>
              </a:rPr>
              <a:t> </a:t>
            </a:r>
            <a:r>
              <a:rPr lang="en-US" sz="2000" dirty="0" err="1">
                <a:solidFill>
                  <a:schemeClr val="tx2">
                    <a:lumMod val="75000"/>
                  </a:schemeClr>
                </a:solidFill>
              </a:rPr>
              <a:t>rangatira</a:t>
            </a:r>
            <a:r>
              <a:rPr lang="en-US" sz="2000" dirty="0">
                <a:solidFill>
                  <a:schemeClr val="tx2">
                    <a:lumMod val="75000"/>
                  </a:schemeClr>
                </a:solidFill>
              </a:rPr>
              <a:t>.</a:t>
            </a:r>
            <a:br>
              <a:rPr lang="en-US" sz="2000" dirty="0">
                <a:solidFill>
                  <a:schemeClr val="tx2">
                    <a:lumMod val="75000"/>
                  </a:schemeClr>
                </a:solidFill>
              </a:rPr>
            </a:br>
            <a:r>
              <a:rPr lang="en-US" sz="2000" dirty="0">
                <a:solidFill>
                  <a:schemeClr val="tx2">
                    <a:lumMod val="75000"/>
                  </a:schemeClr>
                </a:solidFill>
              </a:rPr>
              <a:t>Kei </a:t>
            </a:r>
            <a:r>
              <a:rPr lang="en-US" sz="2000" dirty="0" err="1">
                <a:solidFill>
                  <a:schemeClr val="tx2">
                    <a:lumMod val="75000"/>
                  </a:schemeClr>
                </a:solidFill>
              </a:rPr>
              <a:t>hea</a:t>
            </a:r>
            <a:r>
              <a:rPr lang="en-US" sz="2000" dirty="0">
                <a:solidFill>
                  <a:schemeClr val="tx2">
                    <a:lumMod val="75000"/>
                  </a:schemeClr>
                </a:solidFill>
              </a:rPr>
              <a:t> </a:t>
            </a:r>
            <a:r>
              <a:rPr lang="en-US" sz="2000" dirty="0" err="1">
                <a:solidFill>
                  <a:schemeClr val="tx2">
                    <a:lumMod val="75000"/>
                  </a:schemeClr>
                </a:solidFill>
              </a:rPr>
              <a:t>tōnā</a:t>
            </a:r>
            <a:r>
              <a:rPr lang="en-US" sz="2000" dirty="0">
                <a:solidFill>
                  <a:schemeClr val="tx2">
                    <a:lumMod val="75000"/>
                  </a:schemeClr>
                </a:solidFill>
              </a:rPr>
              <a:t> </a:t>
            </a:r>
            <a:r>
              <a:rPr lang="en-US" sz="2000" dirty="0" err="1">
                <a:solidFill>
                  <a:schemeClr val="tx2">
                    <a:lumMod val="75000"/>
                  </a:schemeClr>
                </a:solidFill>
              </a:rPr>
              <a:t>hoa</a:t>
            </a:r>
            <a:r>
              <a:rPr lang="en-US" sz="2000" dirty="0">
                <a:solidFill>
                  <a:schemeClr val="tx2">
                    <a:lumMod val="75000"/>
                  </a:schemeClr>
                </a:solidFill>
              </a:rPr>
              <a:t> </a:t>
            </a:r>
            <a:r>
              <a:rPr lang="en-US" sz="2000" dirty="0" err="1">
                <a:solidFill>
                  <a:schemeClr val="tx2">
                    <a:lumMod val="75000"/>
                  </a:schemeClr>
                </a:solidFill>
              </a:rPr>
              <a:t>rangatira</a:t>
            </a:r>
            <a:r>
              <a:rPr lang="en-US" sz="2000" dirty="0">
                <a:solidFill>
                  <a:schemeClr val="tx2">
                    <a:lumMod val="75000"/>
                  </a:schemeClr>
                </a:solidFill>
              </a:rPr>
              <a:t> e mahi ana?</a:t>
            </a:r>
            <a:br>
              <a:rPr lang="en-US" sz="2000" dirty="0">
                <a:solidFill>
                  <a:schemeClr val="tx2">
                    <a:lumMod val="75000"/>
                  </a:schemeClr>
                </a:solidFill>
              </a:rPr>
            </a:br>
            <a:r>
              <a:rPr lang="en-US" sz="2000" dirty="0">
                <a:solidFill>
                  <a:schemeClr val="tx2">
                    <a:lumMod val="75000"/>
                  </a:schemeClr>
                </a:solidFill>
              </a:rPr>
              <a:t>Kei </a:t>
            </a:r>
            <a:r>
              <a:rPr lang="en-US" sz="2000" dirty="0" err="1">
                <a:solidFill>
                  <a:schemeClr val="tx2">
                    <a:lumMod val="75000"/>
                  </a:schemeClr>
                </a:solidFill>
              </a:rPr>
              <a:t>te</a:t>
            </a:r>
            <a:r>
              <a:rPr lang="en-US" sz="2000" dirty="0">
                <a:solidFill>
                  <a:schemeClr val="tx2">
                    <a:lumMod val="75000"/>
                  </a:schemeClr>
                </a:solidFill>
              </a:rPr>
              <a:t> </a:t>
            </a:r>
            <a:r>
              <a:rPr lang="en-US" sz="2000" dirty="0" err="1">
                <a:solidFill>
                  <a:schemeClr val="tx2">
                    <a:lumMod val="75000"/>
                  </a:schemeClr>
                </a:solidFill>
              </a:rPr>
              <a:t>kura</a:t>
            </a:r>
            <a:r>
              <a:rPr lang="en-US" sz="2000" dirty="0">
                <a:solidFill>
                  <a:schemeClr val="tx2">
                    <a:lumMod val="75000"/>
                  </a:schemeClr>
                </a:solidFill>
              </a:rPr>
              <a:t> </a:t>
            </a:r>
            <a:r>
              <a:rPr lang="en-US" sz="2000" dirty="0" err="1">
                <a:solidFill>
                  <a:schemeClr val="tx2">
                    <a:lumMod val="75000"/>
                  </a:schemeClr>
                </a:solidFill>
              </a:rPr>
              <a:t>tōnā</a:t>
            </a:r>
            <a:r>
              <a:rPr lang="en-US" sz="2000" dirty="0">
                <a:solidFill>
                  <a:schemeClr val="tx2">
                    <a:lumMod val="75000"/>
                  </a:schemeClr>
                </a:solidFill>
              </a:rPr>
              <a:t> </a:t>
            </a:r>
            <a:r>
              <a:rPr lang="en-US" sz="2000" dirty="0" err="1">
                <a:solidFill>
                  <a:schemeClr val="tx2">
                    <a:lumMod val="75000"/>
                  </a:schemeClr>
                </a:solidFill>
              </a:rPr>
              <a:t>rangatira</a:t>
            </a:r>
            <a:r>
              <a:rPr lang="en-US" sz="2000" dirty="0">
                <a:solidFill>
                  <a:schemeClr val="tx2">
                    <a:lumMod val="75000"/>
                  </a:schemeClr>
                </a:solidFill>
              </a:rPr>
              <a:t> e mahi ana. He Kaiako </a:t>
            </a:r>
            <a:r>
              <a:rPr lang="en-US" sz="2000" dirty="0" err="1">
                <a:solidFill>
                  <a:schemeClr val="tx2">
                    <a:lumMod val="75000"/>
                  </a:schemeClr>
                </a:solidFill>
              </a:rPr>
              <a:t>ia</a:t>
            </a:r>
            <a:r>
              <a:rPr lang="en-US" sz="2000" dirty="0">
                <a:solidFill>
                  <a:schemeClr val="tx2">
                    <a:lumMod val="75000"/>
                  </a:schemeClr>
                </a:solidFill>
              </a:rPr>
              <a:t> </a:t>
            </a:r>
            <a:r>
              <a:rPr lang="en-US" sz="2000" dirty="0" err="1">
                <a:solidFill>
                  <a:schemeClr val="tx2">
                    <a:lumMod val="75000"/>
                  </a:schemeClr>
                </a:solidFill>
              </a:rPr>
              <a:t>nō</a:t>
            </a:r>
            <a:r>
              <a:rPr lang="en-US" sz="2000" dirty="0">
                <a:solidFill>
                  <a:schemeClr val="tx2">
                    <a:lumMod val="75000"/>
                  </a:schemeClr>
                </a:solidFill>
              </a:rPr>
              <a:t> Canada.</a:t>
            </a:r>
            <a:br>
              <a:rPr lang="en-US" sz="2000" dirty="0">
                <a:solidFill>
                  <a:schemeClr val="tx2">
                    <a:lumMod val="75000"/>
                  </a:schemeClr>
                </a:solidFill>
              </a:rPr>
            </a:br>
            <a:r>
              <a:rPr lang="en-US" sz="2000" dirty="0">
                <a:solidFill>
                  <a:schemeClr val="tx2">
                    <a:lumMod val="75000"/>
                  </a:schemeClr>
                </a:solidFill>
              </a:rPr>
              <a:t>She works at McDonald’s as a manager.</a:t>
            </a:r>
            <a:br>
              <a:rPr lang="en-US" sz="2000" dirty="0">
                <a:solidFill>
                  <a:schemeClr val="tx2">
                    <a:lumMod val="75000"/>
                  </a:schemeClr>
                </a:solidFill>
              </a:rPr>
            </a:br>
            <a:r>
              <a:rPr lang="en-US" sz="2000" dirty="0">
                <a:solidFill>
                  <a:schemeClr val="tx2">
                    <a:lumMod val="75000"/>
                  </a:schemeClr>
                </a:solidFill>
              </a:rPr>
              <a:t>Who are their (2) children?</a:t>
            </a:r>
            <a:br>
              <a:rPr lang="en-US" sz="2000" dirty="0">
                <a:solidFill>
                  <a:schemeClr val="tx2">
                    <a:lumMod val="75000"/>
                  </a:schemeClr>
                </a:solidFill>
              </a:rPr>
            </a:br>
            <a:r>
              <a:rPr lang="en-US" sz="2000" dirty="0">
                <a:solidFill>
                  <a:schemeClr val="tx2">
                    <a:lumMod val="75000"/>
                  </a:schemeClr>
                </a:solidFill>
              </a:rPr>
              <a:t>They don’t have children.</a:t>
            </a:r>
            <a:br>
              <a:rPr lang="en-US" sz="2000" dirty="0">
                <a:solidFill>
                  <a:schemeClr val="tx2">
                    <a:lumMod val="75000"/>
                  </a:schemeClr>
                </a:solidFill>
              </a:rPr>
            </a:br>
            <a:r>
              <a:rPr lang="en-US" sz="2000" dirty="0">
                <a:solidFill>
                  <a:schemeClr val="tx2">
                    <a:lumMod val="75000"/>
                  </a:schemeClr>
                </a:solidFill>
              </a:rPr>
              <a:t>Yes, love received, love extended to them.</a:t>
            </a:r>
            <a:br>
              <a:rPr lang="en-US" sz="2000" dirty="0">
                <a:solidFill>
                  <a:schemeClr val="tx2">
                    <a:lumMod val="75000"/>
                  </a:schemeClr>
                </a:solidFill>
              </a:rPr>
            </a:br>
            <a:r>
              <a:rPr lang="en-US" sz="2000" dirty="0">
                <a:solidFill>
                  <a:schemeClr val="tx2">
                    <a:lumMod val="75000"/>
                  </a:schemeClr>
                </a:solidFill>
              </a:rPr>
              <a:t>Greetings…Greetings. </a:t>
            </a:r>
          </a:p>
        </p:txBody>
      </p:sp>
    </p:spTree>
    <p:extLst>
      <p:ext uri="{BB962C8B-B14F-4D97-AF65-F5344CB8AC3E}">
        <p14:creationId xmlns:p14="http://schemas.microsoft.com/office/powerpoint/2010/main" val="2983073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ED3C-E6C7-489A-B258-A39FC612C0EE}"/>
              </a:ext>
            </a:extLst>
          </p:cNvPr>
          <p:cNvSpPr>
            <a:spLocks noGrp="1"/>
          </p:cNvSpPr>
          <p:nvPr>
            <p:ph type="title"/>
          </p:nvPr>
        </p:nvSpPr>
        <p:spPr>
          <a:xfrm>
            <a:off x="1631852" y="624110"/>
            <a:ext cx="9872761" cy="3192516"/>
          </a:xfrm>
        </p:spPr>
        <p:txBody>
          <a:bodyPr>
            <a:normAutofit/>
          </a:bodyPr>
          <a:lstStyle/>
          <a:p>
            <a:r>
              <a:rPr lang="en-NZ" sz="5400" dirty="0"/>
              <a:t>Karakia </a:t>
            </a:r>
            <a:r>
              <a:rPr lang="en-NZ" sz="5400" dirty="0" err="1"/>
              <a:t>Whakamutunga</a:t>
            </a:r>
            <a:endParaRPr lang="en-NZ" sz="5400" dirty="0"/>
          </a:p>
        </p:txBody>
      </p:sp>
      <p:pic>
        <p:nvPicPr>
          <p:cNvPr id="5" name="Picture 4" descr="A screen shot of a flower&#10;&#10;Description automatically generated">
            <a:extLst>
              <a:ext uri="{FF2B5EF4-FFF2-40B4-BE49-F238E27FC236}">
                <a16:creationId xmlns:a16="http://schemas.microsoft.com/office/drawing/2014/main" id="{ABEF7F72-3C05-443F-AA48-564FC06CD6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95260" y="1600200"/>
            <a:ext cx="2600739" cy="1828800"/>
          </a:xfrm>
          <a:prstGeom prst="rect">
            <a:avLst/>
          </a:prstGeom>
        </p:spPr>
      </p:pic>
    </p:spTree>
    <p:extLst>
      <p:ext uri="{BB962C8B-B14F-4D97-AF65-F5344CB8AC3E}">
        <p14:creationId xmlns:p14="http://schemas.microsoft.com/office/powerpoint/2010/main" val="175229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7C4B-359C-4890-8790-D2272630264A}"/>
              </a:ext>
            </a:extLst>
          </p:cNvPr>
          <p:cNvSpPr>
            <a:spLocks noGrp="1"/>
          </p:cNvSpPr>
          <p:nvPr>
            <p:ph type="ctrTitle"/>
          </p:nvPr>
        </p:nvSpPr>
        <p:spPr>
          <a:xfrm>
            <a:off x="278296" y="291548"/>
            <a:ext cx="11595652" cy="3218415"/>
          </a:xfrm>
        </p:spPr>
        <p:txBody>
          <a:bodyPr/>
          <a:lstStyle/>
          <a:p>
            <a:r>
              <a:rPr lang="en-NZ" dirty="0"/>
              <a:t>He </a:t>
            </a:r>
            <a:r>
              <a:rPr lang="en-NZ" dirty="0" err="1"/>
              <a:t>Whakatauki</a:t>
            </a:r>
            <a:r>
              <a:rPr lang="en-NZ" dirty="0"/>
              <a:t>: Aroha </a:t>
            </a:r>
            <a:r>
              <a:rPr lang="en-NZ" dirty="0" err="1"/>
              <a:t>mai</a:t>
            </a:r>
            <a:r>
              <a:rPr lang="en-NZ" dirty="0"/>
              <a:t>, aroha </a:t>
            </a:r>
            <a:r>
              <a:rPr lang="en-NZ" dirty="0" err="1"/>
              <a:t>atu</a:t>
            </a:r>
            <a:r>
              <a:rPr lang="en-NZ" dirty="0"/>
              <a:t>.</a:t>
            </a:r>
            <a:br>
              <a:rPr lang="en-NZ" dirty="0"/>
            </a:br>
            <a:r>
              <a:rPr lang="en-NZ" dirty="0"/>
              <a:t>Love received and love given</a:t>
            </a:r>
          </a:p>
        </p:txBody>
      </p:sp>
      <p:sp>
        <p:nvSpPr>
          <p:cNvPr id="3" name="Subtitle 2">
            <a:extLst>
              <a:ext uri="{FF2B5EF4-FFF2-40B4-BE49-F238E27FC236}">
                <a16:creationId xmlns:a16="http://schemas.microsoft.com/office/drawing/2014/main" id="{C7B393C8-9BB2-44D2-A7D5-9EF8BD40D73A}"/>
              </a:ext>
            </a:extLst>
          </p:cNvPr>
          <p:cNvSpPr>
            <a:spLocks noGrp="1"/>
          </p:cNvSpPr>
          <p:nvPr>
            <p:ph type="subTitle" idx="1"/>
          </p:nvPr>
        </p:nvSpPr>
        <p:spPr>
          <a:xfrm>
            <a:off x="1524000" y="3602038"/>
            <a:ext cx="9144000" cy="2964414"/>
          </a:xfrm>
        </p:spPr>
        <p:txBody>
          <a:bodyPr>
            <a:normAutofit/>
          </a:bodyPr>
          <a:lstStyle/>
          <a:p>
            <a:endParaRPr lang="en-NZ" sz="4800" dirty="0"/>
          </a:p>
          <a:p>
            <a:r>
              <a:rPr lang="en-NZ" sz="4800" dirty="0"/>
              <a:t>He </a:t>
            </a:r>
            <a:r>
              <a:rPr lang="en-NZ" sz="4800" dirty="0" err="1"/>
              <a:t>Kiiwaha</a:t>
            </a:r>
            <a:r>
              <a:rPr lang="en-NZ" sz="4800" dirty="0"/>
              <a:t>:</a:t>
            </a:r>
          </a:p>
          <a:p>
            <a:r>
              <a:rPr lang="en-NZ" sz="4800" dirty="0"/>
              <a:t>Ka </a:t>
            </a:r>
            <a:r>
              <a:rPr lang="en-NZ" sz="4800" dirty="0" err="1"/>
              <a:t>nui</a:t>
            </a:r>
            <a:r>
              <a:rPr lang="en-NZ" sz="4800" dirty="0"/>
              <a:t> </a:t>
            </a:r>
            <a:r>
              <a:rPr lang="en-NZ" sz="4800" dirty="0" err="1"/>
              <a:t>te</a:t>
            </a:r>
            <a:r>
              <a:rPr lang="en-NZ" sz="4800" dirty="0"/>
              <a:t> </a:t>
            </a:r>
            <a:r>
              <a:rPr lang="en-NZ" sz="4800" dirty="0" err="1"/>
              <a:t>pai</a:t>
            </a:r>
            <a:r>
              <a:rPr lang="en-NZ" sz="4800" dirty="0"/>
              <a:t>! All good! It is great!</a:t>
            </a:r>
          </a:p>
        </p:txBody>
      </p:sp>
    </p:spTree>
    <p:extLst>
      <p:ext uri="{BB962C8B-B14F-4D97-AF65-F5344CB8AC3E}">
        <p14:creationId xmlns:p14="http://schemas.microsoft.com/office/powerpoint/2010/main" val="411406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6C7C-9AD0-47F4-B599-0E1574928E46}"/>
              </a:ext>
            </a:extLst>
          </p:cNvPr>
          <p:cNvSpPr>
            <a:spLocks noGrp="1"/>
          </p:cNvSpPr>
          <p:nvPr>
            <p:ph type="title"/>
          </p:nvPr>
        </p:nvSpPr>
        <p:spPr/>
        <p:txBody>
          <a:bodyPr/>
          <a:lstStyle/>
          <a:p>
            <a:endParaRPr lang="en-NZ"/>
          </a:p>
        </p:txBody>
      </p:sp>
      <p:pic>
        <p:nvPicPr>
          <p:cNvPr id="4" name="Online Media 3" title="Purea Nei - Henare Mahanga/Hirini Melbourne">
            <a:hlinkClick r:id="" action="ppaction://media"/>
            <a:extLst>
              <a:ext uri="{FF2B5EF4-FFF2-40B4-BE49-F238E27FC236}">
                <a16:creationId xmlns:a16="http://schemas.microsoft.com/office/drawing/2014/main" id="{A83AD8D5-59B6-4073-8CA2-02B68A276FFA}"/>
              </a:ext>
            </a:extLst>
          </p:cNvPr>
          <p:cNvPicPr>
            <a:picLocks noGrp="1" noRot="1" noChangeAspect="1"/>
          </p:cNvPicPr>
          <p:nvPr>
            <p:ph idx="1"/>
            <a:videoFile r:link="rId1"/>
          </p:nvPr>
        </p:nvPicPr>
        <p:blipFill>
          <a:blip r:embed="rId3"/>
          <a:stretch>
            <a:fillRect/>
          </a:stretch>
        </p:blipFill>
        <p:spPr>
          <a:xfrm>
            <a:off x="225083" y="365125"/>
            <a:ext cx="11563643" cy="6127750"/>
          </a:xfrm>
          <a:prstGeom prst="rect">
            <a:avLst/>
          </a:prstGeom>
        </p:spPr>
      </p:pic>
    </p:spTree>
    <p:extLst>
      <p:ext uri="{BB962C8B-B14F-4D97-AF65-F5344CB8AC3E}">
        <p14:creationId xmlns:p14="http://schemas.microsoft.com/office/powerpoint/2010/main" val="35919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7BEF-B699-428B-A49C-63D7320C2466}"/>
              </a:ext>
            </a:extLst>
          </p:cNvPr>
          <p:cNvSpPr>
            <a:spLocks noGrp="1"/>
          </p:cNvSpPr>
          <p:nvPr>
            <p:ph type="title"/>
          </p:nvPr>
        </p:nvSpPr>
        <p:spPr>
          <a:xfrm>
            <a:off x="185529" y="365126"/>
            <a:ext cx="11754678" cy="509518"/>
          </a:xfrm>
        </p:spPr>
        <p:txBody>
          <a:bodyPr>
            <a:normAutofit fontScale="90000"/>
          </a:bodyPr>
          <a:lstStyle/>
          <a:p>
            <a:r>
              <a:rPr lang="en-NZ" dirty="0"/>
              <a:t>Vowel Song – </a:t>
            </a:r>
            <a:r>
              <a:rPr lang="en-NZ" dirty="0" err="1"/>
              <a:t>Piata</a:t>
            </a:r>
            <a:r>
              <a:rPr lang="en-NZ" dirty="0"/>
              <a:t> </a:t>
            </a:r>
            <a:r>
              <a:rPr lang="en-NZ" dirty="0" err="1"/>
              <a:t>piata</a:t>
            </a:r>
            <a:r>
              <a:rPr lang="en-NZ" dirty="0"/>
              <a:t> </a:t>
            </a:r>
            <a:r>
              <a:rPr lang="en-NZ" dirty="0" err="1"/>
              <a:t>ngā</a:t>
            </a:r>
            <a:r>
              <a:rPr lang="en-NZ" dirty="0"/>
              <a:t> </a:t>
            </a:r>
            <a:r>
              <a:rPr lang="en-NZ" dirty="0" err="1"/>
              <a:t>whetu</a:t>
            </a:r>
            <a:r>
              <a:rPr lang="en-NZ" dirty="0"/>
              <a:t>-Twinkle </a:t>
            </a:r>
            <a:r>
              <a:rPr lang="en-NZ" dirty="0" err="1"/>
              <a:t>twinkle</a:t>
            </a:r>
            <a:endParaRPr lang="en-NZ" dirty="0"/>
          </a:p>
        </p:txBody>
      </p:sp>
      <p:graphicFrame>
        <p:nvGraphicFramePr>
          <p:cNvPr id="9" name="Table 9">
            <a:extLst>
              <a:ext uri="{FF2B5EF4-FFF2-40B4-BE49-F238E27FC236}">
                <a16:creationId xmlns:a16="http://schemas.microsoft.com/office/drawing/2014/main" id="{47F744D6-3BB5-48B4-AB09-EB5D73E3D724}"/>
              </a:ext>
            </a:extLst>
          </p:cNvPr>
          <p:cNvGraphicFramePr>
            <a:graphicFrameLocks noGrp="1"/>
          </p:cNvGraphicFramePr>
          <p:nvPr>
            <p:ph idx="1"/>
          </p:nvPr>
        </p:nvGraphicFramePr>
        <p:xfrm>
          <a:off x="185529" y="874644"/>
          <a:ext cx="11754678" cy="6035040"/>
        </p:xfrm>
        <a:graphic>
          <a:graphicData uri="http://schemas.openxmlformats.org/drawingml/2006/table">
            <a:tbl>
              <a:tblPr firstRow="1" bandRow="1">
                <a:tableStyleId>{5940675A-B579-460E-94D1-54222C63F5DA}</a:tableStyleId>
              </a:tblPr>
              <a:tblGrid>
                <a:gridCol w="1959113">
                  <a:extLst>
                    <a:ext uri="{9D8B030D-6E8A-4147-A177-3AD203B41FA5}">
                      <a16:colId xmlns:a16="http://schemas.microsoft.com/office/drawing/2014/main" val="1490611820"/>
                    </a:ext>
                  </a:extLst>
                </a:gridCol>
                <a:gridCol w="1959113">
                  <a:extLst>
                    <a:ext uri="{9D8B030D-6E8A-4147-A177-3AD203B41FA5}">
                      <a16:colId xmlns:a16="http://schemas.microsoft.com/office/drawing/2014/main" val="1746791076"/>
                    </a:ext>
                  </a:extLst>
                </a:gridCol>
                <a:gridCol w="1959113">
                  <a:extLst>
                    <a:ext uri="{9D8B030D-6E8A-4147-A177-3AD203B41FA5}">
                      <a16:colId xmlns:a16="http://schemas.microsoft.com/office/drawing/2014/main" val="1386230440"/>
                    </a:ext>
                  </a:extLst>
                </a:gridCol>
                <a:gridCol w="1959113">
                  <a:extLst>
                    <a:ext uri="{9D8B030D-6E8A-4147-A177-3AD203B41FA5}">
                      <a16:colId xmlns:a16="http://schemas.microsoft.com/office/drawing/2014/main" val="2436221789"/>
                    </a:ext>
                  </a:extLst>
                </a:gridCol>
                <a:gridCol w="1959113">
                  <a:extLst>
                    <a:ext uri="{9D8B030D-6E8A-4147-A177-3AD203B41FA5}">
                      <a16:colId xmlns:a16="http://schemas.microsoft.com/office/drawing/2014/main" val="2224965143"/>
                    </a:ext>
                  </a:extLst>
                </a:gridCol>
                <a:gridCol w="1959113">
                  <a:extLst>
                    <a:ext uri="{9D8B030D-6E8A-4147-A177-3AD203B41FA5}">
                      <a16:colId xmlns:a16="http://schemas.microsoft.com/office/drawing/2014/main" val="4145051913"/>
                    </a:ext>
                  </a:extLst>
                </a:gridCol>
              </a:tblGrid>
              <a:tr h="978452">
                <a:tc>
                  <a:txBody>
                    <a:bodyPr/>
                    <a:lstStyle/>
                    <a:p>
                      <a:r>
                        <a:rPr lang="en-NZ" dirty="0"/>
                        <a:t> </a:t>
                      </a:r>
                    </a:p>
                  </a:txBody>
                  <a:tcPr/>
                </a:tc>
                <a:tc>
                  <a:txBody>
                    <a:bodyPr/>
                    <a:lstStyle/>
                    <a:p>
                      <a:r>
                        <a:rPr lang="en-NZ" dirty="0"/>
                        <a:t>           </a:t>
                      </a:r>
                      <a:r>
                        <a:rPr lang="en-NZ" sz="6000" dirty="0"/>
                        <a:t>a</a:t>
                      </a:r>
                    </a:p>
                  </a:txBody>
                  <a:tcPr/>
                </a:tc>
                <a:tc>
                  <a:txBody>
                    <a:bodyPr/>
                    <a:lstStyle/>
                    <a:p>
                      <a:r>
                        <a:rPr lang="en-NZ" sz="6000" dirty="0"/>
                        <a:t>   e</a:t>
                      </a:r>
                    </a:p>
                  </a:txBody>
                  <a:tcPr/>
                </a:tc>
                <a:tc>
                  <a:txBody>
                    <a:bodyPr/>
                    <a:lstStyle/>
                    <a:p>
                      <a:r>
                        <a:rPr lang="en-NZ" sz="6000" dirty="0"/>
                        <a:t>    </a:t>
                      </a:r>
                      <a:r>
                        <a:rPr lang="en-NZ" sz="6000" dirty="0" err="1"/>
                        <a:t>i</a:t>
                      </a:r>
                      <a:endParaRPr lang="en-NZ" sz="6000" dirty="0"/>
                    </a:p>
                  </a:txBody>
                  <a:tcPr/>
                </a:tc>
                <a:tc>
                  <a:txBody>
                    <a:bodyPr/>
                    <a:lstStyle/>
                    <a:p>
                      <a:r>
                        <a:rPr lang="en-NZ" sz="6000" dirty="0"/>
                        <a:t>   o</a:t>
                      </a:r>
                    </a:p>
                  </a:txBody>
                  <a:tcPr/>
                </a:tc>
                <a:tc>
                  <a:txBody>
                    <a:bodyPr/>
                    <a:lstStyle/>
                    <a:p>
                      <a:r>
                        <a:rPr lang="en-NZ" sz="6000" dirty="0"/>
                        <a:t>u</a:t>
                      </a:r>
                    </a:p>
                  </a:txBody>
                  <a:tcPr/>
                </a:tc>
                <a:extLst>
                  <a:ext uri="{0D108BD9-81ED-4DB2-BD59-A6C34878D82A}">
                    <a16:rowId xmlns:a16="http://schemas.microsoft.com/office/drawing/2014/main" val="3113325125"/>
                  </a:ext>
                </a:extLst>
              </a:tr>
              <a:tr h="978452">
                <a:tc>
                  <a:txBody>
                    <a:bodyPr/>
                    <a:lstStyle/>
                    <a:p>
                      <a:r>
                        <a:rPr lang="en-NZ" dirty="0"/>
                        <a:t>           </a:t>
                      </a:r>
                      <a:r>
                        <a:rPr lang="en-NZ" sz="6000" dirty="0"/>
                        <a:t>a</a:t>
                      </a:r>
                    </a:p>
                  </a:txBody>
                  <a:tcPr/>
                </a:tc>
                <a:tc>
                  <a:txBody>
                    <a:bodyPr/>
                    <a:lstStyle/>
                    <a:p>
                      <a:r>
                        <a:rPr lang="en-NZ" sz="6000" dirty="0">
                          <a:solidFill>
                            <a:srgbClr val="FF0000"/>
                          </a:solidFill>
                        </a:rPr>
                        <a:t>aa</a:t>
                      </a:r>
                    </a:p>
                  </a:txBody>
                  <a:tcPr/>
                </a:tc>
                <a:tc>
                  <a:txBody>
                    <a:bodyPr/>
                    <a:lstStyle/>
                    <a:p>
                      <a:r>
                        <a:rPr lang="en-NZ" sz="6000" dirty="0"/>
                        <a:t>ae</a:t>
                      </a:r>
                    </a:p>
                  </a:txBody>
                  <a:tcPr/>
                </a:tc>
                <a:tc>
                  <a:txBody>
                    <a:bodyPr/>
                    <a:lstStyle/>
                    <a:p>
                      <a:r>
                        <a:rPr lang="en-NZ" sz="6000" dirty="0"/>
                        <a:t>ai</a:t>
                      </a:r>
                    </a:p>
                  </a:txBody>
                  <a:tcPr/>
                </a:tc>
                <a:tc>
                  <a:txBody>
                    <a:bodyPr/>
                    <a:lstStyle/>
                    <a:p>
                      <a:r>
                        <a:rPr lang="en-NZ" sz="6000" dirty="0" err="1"/>
                        <a:t>ao</a:t>
                      </a:r>
                      <a:endParaRPr lang="en-NZ" sz="6000" dirty="0"/>
                    </a:p>
                  </a:txBody>
                  <a:tcPr/>
                </a:tc>
                <a:tc>
                  <a:txBody>
                    <a:bodyPr/>
                    <a:lstStyle/>
                    <a:p>
                      <a:r>
                        <a:rPr lang="en-NZ" sz="6000" dirty="0"/>
                        <a:t>au</a:t>
                      </a:r>
                    </a:p>
                  </a:txBody>
                  <a:tcPr/>
                </a:tc>
                <a:extLst>
                  <a:ext uri="{0D108BD9-81ED-4DB2-BD59-A6C34878D82A}">
                    <a16:rowId xmlns:a16="http://schemas.microsoft.com/office/drawing/2014/main" val="1632959636"/>
                  </a:ext>
                </a:extLst>
              </a:tr>
              <a:tr h="978452">
                <a:tc>
                  <a:txBody>
                    <a:bodyPr/>
                    <a:lstStyle/>
                    <a:p>
                      <a:r>
                        <a:rPr lang="en-NZ" sz="6000" dirty="0"/>
                        <a:t>   e</a:t>
                      </a:r>
                    </a:p>
                  </a:txBody>
                  <a:tcPr/>
                </a:tc>
                <a:tc>
                  <a:txBody>
                    <a:bodyPr/>
                    <a:lstStyle/>
                    <a:p>
                      <a:r>
                        <a:rPr lang="en-NZ" sz="6000" dirty="0" err="1"/>
                        <a:t>ea</a:t>
                      </a:r>
                      <a:endParaRPr lang="en-NZ" sz="6000" dirty="0"/>
                    </a:p>
                  </a:txBody>
                  <a:tcPr/>
                </a:tc>
                <a:tc>
                  <a:txBody>
                    <a:bodyPr/>
                    <a:lstStyle/>
                    <a:p>
                      <a:r>
                        <a:rPr lang="en-NZ" sz="6000" dirty="0" err="1">
                          <a:solidFill>
                            <a:srgbClr val="FF0000"/>
                          </a:solidFill>
                        </a:rPr>
                        <a:t>ee</a:t>
                      </a:r>
                      <a:endParaRPr lang="en-NZ" sz="6000" dirty="0">
                        <a:solidFill>
                          <a:srgbClr val="FF0000"/>
                        </a:solidFill>
                      </a:endParaRPr>
                    </a:p>
                  </a:txBody>
                  <a:tcPr/>
                </a:tc>
                <a:tc>
                  <a:txBody>
                    <a:bodyPr/>
                    <a:lstStyle/>
                    <a:p>
                      <a:r>
                        <a:rPr lang="en-NZ" sz="6000" dirty="0" err="1"/>
                        <a:t>ei</a:t>
                      </a:r>
                      <a:endParaRPr lang="en-NZ" sz="6000" dirty="0"/>
                    </a:p>
                  </a:txBody>
                  <a:tcPr/>
                </a:tc>
                <a:tc>
                  <a:txBody>
                    <a:bodyPr/>
                    <a:lstStyle/>
                    <a:p>
                      <a:r>
                        <a:rPr lang="en-NZ" sz="6000" dirty="0" err="1"/>
                        <a:t>eo</a:t>
                      </a:r>
                      <a:endParaRPr lang="en-NZ" sz="6000" dirty="0"/>
                    </a:p>
                  </a:txBody>
                  <a:tcPr/>
                </a:tc>
                <a:tc>
                  <a:txBody>
                    <a:bodyPr/>
                    <a:lstStyle/>
                    <a:p>
                      <a:r>
                        <a:rPr lang="en-NZ" sz="6000" dirty="0" err="1"/>
                        <a:t>eu</a:t>
                      </a:r>
                      <a:endParaRPr lang="en-NZ" sz="6000" dirty="0"/>
                    </a:p>
                  </a:txBody>
                  <a:tcPr/>
                </a:tc>
                <a:extLst>
                  <a:ext uri="{0D108BD9-81ED-4DB2-BD59-A6C34878D82A}">
                    <a16:rowId xmlns:a16="http://schemas.microsoft.com/office/drawing/2014/main" val="1882737226"/>
                  </a:ext>
                </a:extLst>
              </a:tr>
              <a:tr h="978452">
                <a:tc>
                  <a:txBody>
                    <a:bodyPr/>
                    <a:lstStyle/>
                    <a:p>
                      <a:r>
                        <a:rPr lang="en-NZ" sz="6000" dirty="0"/>
                        <a:t>    </a:t>
                      </a:r>
                      <a:r>
                        <a:rPr lang="en-NZ" sz="6000" dirty="0" err="1"/>
                        <a:t>i</a:t>
                      </a:r>
                      <a:r>
                        <a:rPr lang="en-NZ" sz="6000" dirty="0"/>
                        <a:t>  </a:t>
                      </a:r>
                    </a:p>
                  </a:txBody>
                  <a:tcPr/>
                </a:tc>
                <a:tc>
                  <a:txBody>
                    <a:bodyPr/>
                    <a:lstStyle/>
                    <a:p>
                      <a:r>
                        <a:rPr lang="en-NZ" sz="6000" dirty="0" err="1"/>
                        <a:t>ia</a:t>
                      </a:r>
                      <a:endParaRPr lang="en-NZ" sz="6000" dirty="0"/>
                    </a:p>
                  </a:txBody>
                  <a:tcPr/>
                </a:tc>
                <a:tc>
                  <a:txBody>
                    <a:bodyPr/>
                    <a:lstStyle/>
                    <a:p>
                      <a:r>
                        <a:rPr lang="en-NZ" sz="6000" dirty="0" err="1"/>
                        <a:t>ie</a:t>
                      </a:r>
                      <a:endParaRPr lang="en-NZ" sz="6000" dirty="0"/>
                    </a:p>
                  </a:txBody>
                  <a:tcPr/>
                </a:tc>
                <a:tc>
                  <a:txBody>
                    <a:bodyPr/>
                    <a:lstStyle/>
                    <a:p>
                      <a:r>
                        <a:rPr lang="en-NZ" sz="6000" dirty="0">
                          <a:solidFill>
                            <a:srgbClr val="FF0000"/>
                          </a:solidFill>
                        </a:rPr>
                        <a:t>ii</a:t>
                      </a:r>
                    </a:p>
                  </a:txBody>
                  <a:tcPr/>
                </a:tc>
                <a:tc>
                  <a:txBody>
                    <a:bodyPr/>
                    <a:lstStyle/>
                    <a:p>
                      <a:r>
                        <a:rPr lang="en-NZ" sz="6000" dirty="0" err="1"/>
                        <a:t>io</a:t>
                      </a:r>
                      <a:endParaRPr lang="en-NZ" sz="6000" dirty="0"/>
                    </a:p>
                  </a:txBody>
                  <a:tcPr/>
                </a:tc>
                <a:tc>
                  <a:txBody>
                    <a:bodyPr/>
                    <a:lstStyle/>
                    <a:p>
                      <a:r>
                        <a:rPr lang="en-NZ" sz="6000" dirty="0" err="1"/>
                        <a:t>iu</a:t>
                      </a:r>
                      <a:endParaRPr lang="en-NZ" sz="6000" dirty="0"/>
                    </a:p>
                  </a:txBody>
                  <a:tcPr/>
                </a:tc>
                <a:extLst>
                  <a:ext uri="{0D108BD9-81ED-4DB2-BD59-A6C34878D82A}">
                    <a16:rowId xmlns:a16="http://schemas.microsoft.com/office/drawing/2014/main" val="1679987999"/>
                  </a:ext>
                </a:extLst>
              </a:tr>
              <a:tr h="978452">
                <a:tc>
                  <a:txBody>
                    <a:bodyPr/>
                    <a:lstStyle/>
                    <a:p>
                      <a:r>
                        <a:rPr lang="en-NZ" sz="6000" dirty="0"/>
                        <a:t>    o</a:t>
                      </a:r>
                    </a:p>
                  </a:txBody>
                  <a:tcPr/>
                </a:tc>
                <a:tc>
                  <a:txBody>
                    <a:bodyPr/>
                    <a:lstStyle/>
                    <a:p>
                      <a:r>
                        <a:rPr lang="en-NZ" sz="6000" dirty="0" err="1"/>
                        <a:t>oa</a:t>
                      </a:r>
                      <a:endParaRPr lang="en-NZ" sz="6000" dirty="0"/>
                    </a:p>
                  </a:txBody>
                  <a:tcPr/>
                </a:tc>
                <a:tc>
                  <a:txBody>
                    <a:bodyPr/>
                    <a:lstStyle/>
                    <a:p>
                      <a:r>
                        <a:rPr lang="en-NZ" sz="6000" dirty="0" err="1"/>
                        <a:t>eo</a:t>
                      </a:r>
                      <a:endParaRPr lang="en-NZ" sz="6000" dirty="0"/>
                    </a:p>
                  </a:txBody>
                  <a:tcPr/>
                </a:tc>
                <a:tc>
                  <a:txBody>
                    <a:bodyPr/>
                    <a:lstStyle/>
                    <a:p>
                      <a:r>
                        <a:rPr lang="en-NZ" sz="6000" dirty="0"/>
                        <a:t>oi</a:t>
                      </a:r>
                    </a:p>
                  </a:txBody>
                  <a:tcPr/>
                </a:tc>
                <a:tc>
                  <a:txBody>
                    <a:bodyPr/>
                    <a:lstStyle/>
                    <a:p>
                      <a:r>
                        <a:rPr lang="en-NZ" sz="6000" dirty="0" err="1">
                          <a:solidFill>
                            <a:srgbClr val="FF0000"/>
                          </a:solidFill>
                        </a:rPr>
                        <a:t>oo</a:t>
                      </a:r>
                      <a:endParaRPr lang="en-NZ" sz="6000" dirty="0">
                        <a:solidFill>
                          <a:srgbClr val="FF0000"/>
                        </a:solidFill>
                      </a:endParaRPr>
                    </a:p>
                  </a:txBody>
                  <a:tcPr/>
                </a:tc>
                <a:tc>
                  <a:txBody>
                    <a:bodyPr/>
                    <a:lstStyle/>
                    <a:p>
                      <a:r>
                        <a:rPr lang="en-NZ" sz="6000" dirty="0" err="1"/>
                        <a:t>ou</a:t>
                      </a:r>
                      <a:endParaRPr lang="en-NZ" sz="6000" dirty="0"/>
                    </a:p>
                  </a:txBody>
                  <a:tcPr/>
                </a:tc>
                <a:extLst>
                  <a:ext uri="{0D108BD9-81ED-4DB2-BD59-A6C34878D82A}">
                    <a16:rowId xmlns:a16="http://schemas.microsoft.com/office/drawing/2014/main" val="3314014874"/>
                  </a:ext>
                </a:extLst>
              </a:tr>
              <a:tr h="978452">
                <a:tc>
                  <a:txBody>
                    <a:bodyPr/>
                    <a:lstStyle/>
                    <a:p>
                      <a:r>
                        <a:rPr lang="en-NZ" sz="6000" dirty="0"/>
                        <a:t>    u</a:t>
                      </a:r>
                    </a:p>
                  </a:txBody>
                  <a:tcPr/>
                </a:tc>
                <a:tc>
                  <a:txBody>
                    <a:bodyPr/>
                    <a:lstStyle/>
                    <a:p>
                      <a:r>
                        <a:rPr lang="en-NZ" sz="6000" dirty="0" err="1"/>
                        <a:t>ua</a:t>
                      </a:r>
                      <a:endParaRPr lang="en-NZ" sz="6000" dirty="0"/>
                    </a:p>
                  </a:txBody>
                  <a:tcPr/>
                </a:tc>
                <a:tc>
                  <a:txBody>
                    <a:bodyPr/>
                    <a:lstStyle/>
                    <a:p>
                      <a:r>
                        <a:rPr lang="en-NZ" sz="6000" dirty="0" err="1"/>
                        <a:t>ue</a:t>
                      </a:r>
                      <a:endParaRPr lang="en-NZ" sz="6000" dirty="0"/>
                    </a:p>
                  </a:txBody>
                  <a:tcPr/>
                </a:tc>
                <a:tc>
                  <a:txBody>
                    <a:bodyPr/>
                    <a:lstStyle/>
                    <a:p>
                      <a:r>
                        <a:rPr lang="en-NZ" sz="6000" dirty="0" err="1"/>
                        <a:t>iu</a:t>
                      </a:r>
                      <a:endParaRPr lang="en-NZ" sz="6000" dirty="0"/>
                    </a:p>
                  </a:txBody>
                  <a:tcPr/>
                </a:tc>
                <a:tc>
                  <a:txBody>
                    <a:bodyPr/>
                    <a:lstStyle/>
                    <a:p>
                      <a:r>
                        <a:rPr lang="en-NZ" sz="6000" dirty="0" err="1"/>
                        <a:t>ou</a:t>
                      </a:r>
                      <a:endParaRPr lang="en-NZ" sz="6000" dirty="0"/>
                    </a:p>
                  </a:txBody>
                  <a:tcPr/>
                </a:tc>
                <a:tc>
                  <a:txBody>
                    <a:bodyPr/>
                    <a:lstStyle/>
                    <a:p>
                      <a:r>
                        <a:rPr lang="en-NZ" sz="6000" dirty="0" err="1">
                          <a:solidFill>
                            <a:srgbClr val="FF0000"/>
                          </a:solidFill>
                        </a:rPr>
                        <a:t>uu</a:t>
                      </a:r>
                      <a:endParaRPr lang="en-NZ" sz="6000" dirty="0">
                        <a:solidFill>
                          <a:srgbClr val="FF0000"/>
                        </a:solidFill>
                      </a:endParaRPr>
                    </a:p>
                  </a:txBody>
                  <a:tcPr/>
                </a:tc>
                <a:extLst>
                  <a:ext uri="{0D108BD9-81ED-4DB2-BD59-A6C34878D82A}">
                    <a16:rowId xmlns:a16="http://schemas.microsoft.com/office/drawing/2014/main" val="165901423"/>
                  </a:ext>
                </a:extLst>
              </a:tr>
            </a:tbl>
          </a:graphicData>
        </a:graphic>
      </p:graphicFrame>
    </p:spTree>
    <p:extLst>
      <p:ext uri="{BB962C8B-B14F-4D97-AF65-F5344CB8AC3E}">
        <p14:creationId xmlns:p14="http://schemas.microsoft.com/office/powerpoint/2010/main" val="335720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nline Media 3" title="A ha ka ma na slow and fast">
            <a:hlinkClick r:id="" action="ppaction://media"/>
            <a:extLst>
              <a:ext uri="{FF2B5EF4-FFF2-40B4-BE49-F238E27FC236}">
                <a16:creationId xmlns:a16="http://schemas.microsoft.com/office/drawing/2014/main" id="{09EBE934-7A18-4EED-B9D5-69B0BBC1D75A}"/>
              </a:ext>
            </a:extLst>
          </p:cNvPr>
          <p:cNvPicPr>
            <a:picLocks noGrp="1" noRot="1" noChangeAspect="1"/>
          </p:cNvPicPr>
          <p:nvPr>
            <p:ph idx="1"/>
            <a:videoFile r:link="rId1"/>
          </p:nvPr>
        </p:nvPicPr>
        <p:blipFill>
          <a:blip r:embed="rId3"/>
          <a:stretch>
            <a:fillRect/>
          </a:stretch>
        </p:blipFill>
        <p:spPr>
          <a:xfrm>
            <a:off x="185530" y="159026"/>
            <a:ext cx="11820940" cy="6559826"/>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3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9CD3-7C00-4EA9-BBDC-8A1B78F4E01B}"/>
              </a:ext>
            </a:extLst>
          </p:cNvPr>
          <p:cNvSpPr>
            <a:spLocks noGrp="1"/>
          </p:cNvSpPr>
          <p:nvPr>
            <p:ph type="title"/>
          </p:nvPr>
        </p:nvSpPr>
        <p:spPr/>
        <p:txBody>
          <a:bodyPr/>
          <a:lstStyle/>
          <a:p>
            <a:endParaRPr lang="en-NZ"/>
          </a:p>
        </p:txBody>
      </p:sp>
      <p:pic>
        <p:nvPicPr>
          <p:cNvPr id="4" name="Online Media 3" title="A ha ka ma na slow and fast">
            <a:hlinkClick r:id="" action="ppaction://media"/>
            <a:extLst>
              <a:ext uri="{FF2B5EF4-FFF2-40B4-BE49-F238E27FC236}">
                <a16:creationId xmlns:a16="http://schemas.microsoft.com/office/drawing/2014/main" id="{0369FEEA-00ED-46C3-89A1-D170AD224590}"/>
              </a:ext>
            </a:extLst>
          </p:cNvPr>
          <p:cNvPicPr>
            <a:picLocks noGrp="1" noRot="1" noChangeAspect="1"/>
          </p:cNvPicPr>
          <p:nvPr>
            <p:ph idx="1"/>
            <a:videoFile r:link="rId1"/>
          </p:nvPr>
        </p:nvPicPr>
        <p:blipFill>
          <a:blip r:embed="rId3"/>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249274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2B6B03-A936-456C-98B2-C0664F3193B0}"/>
              </a:ext>
            </a:extLst>
          </p:cNvPr>
          <p:cNvSpPr>
            <a:spLocks noGrp="1"/>
          </p:cNvSpPr>
          <p:nvPr>
            <p:ph idx="1"/>
          </p:nvPr>
        </p:nvSpPr>
        <p:spPr>
          <a:xfrm>
            <a:off x="2333470" y="164893"/>
            <a:ext cx="8229600" cy="6295869"/>
          </a:xfrm>
        </p:spPr>
        <p:txBody>
          <a:bodyPr>
            <a:normAutofit/>
          </a:bodyPr>
          <a:lstStyle/>
          <a:p>
            <a:endParaRPr lang="en-NZ" sz="2100" dirty="0"/>
          </a:p>
          <a:p>
            <a:r>
              <a:rPr lang="en-NZ" sz="2800" b="1" dirty="0"/>
              <a:t>How do we ask “ Where are you living?”</a:t>
            </a:r>
          </a:p>
          <a:p>
            <a:r>
              <a:rPr lang="en-NZ" sz="2800" b="1" dirty="0"/>
              <a:t>Kei </a:t>
            </a:r>
            <a:r>
              <a:rPr lang="en-NZ" sz="2800" b="1" dirty="0" err="1"/>
              <a:t>hea</a:t>
            </a:r>
            <a:r>
              <a:rPr lang="en-NZ" sz="2800" b="1" dirty="0"/>
              <a:t> </a:t>
            </a:r>
            <a:r>
              <a:rPr lang="en-NZ" sz="2800" b="1" dirty="0" err="1"/>
              <a:t>koe</a:t>
            </a:r>
            <a:r>
              <a:rPr lang="en-NZ" sz="2800" b="1" dirty="0"/>
              <a:t> e </a:t>
            </a:r>
            <a:r>
              <a:rPr lang="en-NZ" sz="2800" b="1" dirty="0" err="1"/>
              <a:t>noho</a:t>
            </a:r>
            <a:r>
              <a:rPr lang="en-NZ" sz="2800" b="1" dirty="0"/>
              <a:t> ana?</a:t>
            </a:r>
          </a:p>
          <a:p>
            <a:r>
              <a:rPr lang="en-NZ" sz="2800" b="1" dirty="0"/>
              <a:t>Kei + Place or place name + subject + e </a:t>
            </a:r>
            <a:r>
              <a:rPr lang="en-NZ" sz="2800" b="1" dirty="0" err="1"/>
              <a:t>noho</a:t>
            </a:r>
            <a:r>
              <a:rPr lang="en-NZ" sz="2800" b="1" dirty="0"/>
              <a:t> ana   </a:t>
            </a:r>
          </a:p>
          <a:p>
            <a:endParaRPr lang="en-NZ" sz="2800" b="1" dirty="0"/>
          </a:p>
          <a:p>
            <a:pPr marL="0" indent="0">
              <a:buNone/>
            </a:pPr>
            <a:r>
              <a:rPr lang="en-NZ" sz="2800" b="1" dirty="0"/>
              <a:t>          Kei </a:t>
            </a:r>
            <a:r>
              <a:rPr lang="en-NZ" sz="2800" b="1" dirty="0" err="1"/>
              <a:t>hea</a:t>
            </a:r>
            <a:r>
              <a:rPr lang="en-NZ" sz="2800" b="1" dirty="0"/>
              <a:t> </a:t>
            </a:r>
            <a:r>
              <a:rPr lang="en-NZ" sz="2800" b="1" dirty="0" err="1"/>
              <a:t>koe</a:t>
            </a:r>
            <a:r>
              <a:rPr lang="en-NZ" sz="2800" b="1" dirty="0"/>
              <a:t> e </a:t>
            </a:r>
            <a:r>
              <a:rPr lang="en-NZ" sz="2800" b="1" dirty="0" err="1"/>
              <a:t>noho</a:t>
            </a:r>
            <a:r>
              <a:rPr lang="en-NZ" sz="2800" b="1" dirty="0"/>
              <a:t> ana?</a:t>
            </a:r>
          </a:p>
          <a:p>
            <a:pPr marL="0" indent="0">
              <a:buNone/>
            </a:pPr>
            <a:r>
              <a:rPr lang="en-NZ" sz="2800" b="1" dirty="0"/>
              <a:t>           Where are you living?</a:t>
            </a:r>
          </a:p>
          <a:p>
            <a:pPr marL="0" indent="0">
              <a:buNone/>
            </a:pPr>
            <a:endParaRPr lang="en-NZ" sz="2800" b="1" dirty="0"/>
          </a:p>
          <a:p>
            <a:pPr marL="0" indent="0">
              <a:buNone/>
            </a:pPr>
            <a:r>
              <a:rPr lang="en-NZ" sz="2800" b="1" dirty="0"/>
              <a:t>Kei + </a:t>
            </a:r>
            <a:r>
              <a:rPr lang="en-NZ" sz="2800" b="1" dirty="0" err="1"/>
              <a:t>Tāmakimakaurau</a:t>
            </a:r>
            <a:r>
              <a:rPr lang="en-NZ" sz="2800" b="1" dirty="0"/>
              <a:t> + ahau + e </a:t>
            </a:r>
            <a:r>
              <a:rPr lang="en-NZ" sz="2800" b="1" dirty="0" err="1"/>
              <a:t>noho</a:t>
            </a:r>
            <a:r>
              <a:rPr lang="en-NZ" sz="2800" b="1" dirty="0"/>
              <a:t> ana  </a:t>
            </a:r>
          </a:p>
          <a:p>
            <a:pPr marL="0" indent="0">
              <a:buNone/>
            </a:pPr>
            <a:r>
              <a:rPr lang="en-NZ" sz="2800" b="1" dirty="0"/>
              <a:t>I am living in Auckland.</a:t>
            </a:r>
          </a:p>
        </p:txBody>
      </p:sp>
    </p:spTree>
    <p:extLst>
      <p:ext uri="{BB962C8B-B14F-4D97-AF65-F5344CB8AC3E}">
        <p14:creationId xmlns:p14="http://schemas.microsoft.com/office/powerpoint/2010/main" val="155169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sign&#10;&#10;Description automatically generated">
            <a:extLst>
              <a:ext uri="{FF2B5EF4-FFF2-40B4-BE49-F238E27FC236}">
                <a16:creationId xmlns:a16="http://schemas.microsoft.com/office/drawing/2014/main" id="{3BDA28B7-2D96-43A5-AAD6-98DEA26A296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965" r="21688" b="-1"/>
          <a:stretch/>
        </p:blipFill>
        <p:spPr>
          <a:xfrm>
            <a:off x="6095999" y="3481338"/>
            <a:ext cx="5941256" cy="3176603"/>
          </a:xfrm>
          <a:prstGeom prst="rect">
            <a:avLst/>
          </a:prstGeom>
        </p:spPr>
      </p:pic>
      <p:pic>
        <p:nvPicPr>
          <p:cNvPr id="11" name="Content Placeholder 10" descr="A large white building&#10;&#10;Description automatically generated">
            <a:extLst>
              <a:ext uri="{FF2B5EF4-FFF2-40B4-BE49-F238E27FC236}">
                <a16:creationId xmlns:a16="http://schemas.microsoft.com/office/drawing/2014/main" id="{A7E8475C-FD58-4327-9770-0A00A93583C1}"/>
              </a:ext>
            </a:extLst>
          </p:cNvPr>
          <p:cNvPicPr>
            <a:picLocks noGrp="1" noChangeAspect="1"/>
          </p:cNvPicPr>
          <p:nvPr>
            <p:ph sz="half" idx="2"/>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832" r="-1" b="-1"/>
          <a:stretch/>
        </p:blipFill>
        <p:spPr>
          <a:xfrm>
            <a:off x="6096000" y="298527"/>
            <a:ext cx="5941256" cy="3382873"/>
          </a:xfrm>
          <a:prstGeom prst="rect">
            <a:avLst/>
          </a:prstGeom>
        </p:spPr>
      </p:pic>
      <p:sp>
        <p:nvSpPr>
          <p:cNvPr id="2" name="Title 1">
            <a:extLst>
              <a:ext uri="{FF2B5EF4-FFF2-40B4-BE49-F238E27FC236}">
                <a16:creationId xmlns:a16="http://schemas.microsoft.com/office/drawing/2014/main" id="{1336BA36-4C0F-488B-A608-C8EC5918C6C0}"/>
              </a:ext>
            </a:extLst>
          </p:cNvPr>
          <p:cNvSpPr>
            <a:spLocks noGrp="1"/>
          </p:cNvSpPr>
          <p:nvPr>
            <p:ph type="title"/>
          </p:nvPr>
        </p:nvSpPr>
        <p:spPr>
          <a:xfrm>
            <a:off x="154745" y="1115219"/>
            <a:ext cx="6079367" cy="2387600"/>
          </a:xfrm>
        </p:spPr>
        <p:txBody>
          <a:bodyPr vert="horz" lIns="91440" tIns="45720" rIns="91440" bIns="45720" rtlCol="0" anchor="b">
            <a:normAutofit/>
          </a:bodyPr>
          <a:lstStyle/>
          <a:p>
            <a:r>
              <a:rPr lang="en-US" sz="6600" kern="1200" dirty="0">
                <a:solidFill>
                  <a:schemeClr val="bg1"/>
                </a:solidFill>
                <a:latin typeface="+mj-lt"/>
                <a:ea typeface="+mj-ea"/>
                <a:cs typeface="+mj-cs"/>
              </a:rPr>
              <a:t>Kei </a:t>
            </a:r>
            <a:r>
              <a:rPr lang="en-US" sz="6600" kern="1200" dirty="0" err="1">
                <a:solidFill>
                  <a:srgbClr val="FF0000"/>
                </a:solidFill>
                <a:latin typeface="+mj-lt"/>
                <a:ea typeface="+mj-ea"/>
                <a:cs typeface="+mj-cs"/>
              </a:rPr>
              <a:t>hea</a:t>
            </a:r>
            <a:r>
              <a:rPr lang="en-US" sz="6600" kern="1200" dirty="0">
                <a:solidFill>
                  <a:schemeClr val="bg1"/>
                </a:solidFill>
                <a:latin typeface="+mj-lt"/>
                <a:ea typeface="+mj-ea"/>
                <a:cs typeface="+mj-cs"/>
              </a:rPr>
              <a:t> </a:t>
            </a:r>
            <a:r>
              <a:rPr lang="en-US" sz="6600" kern="1200" dirty="0">
                <a:solidFill>
                  <a:srgbClr val="FF0000"/>
                </a:solidFill>
                <a:latin typeface="+mj-lt"/>
                <a:ea typeface="+mj-ea"/>
                <a:cs typeface="+mj-cs"/>
              </a:rPr>
              <a:t>a </a:t>
            </a:r>
            <a:r>
              <a:rPr lang="en-US" sz="6600" kern="1200" dirty="0" err="1">
                <a:solidFill>
                  <a:srgbClr val="FF0000"/>
                </a:solidFill>
                <a:latin typeface="+mj-lt"/>
                <a:ea typeface="+mj-ea"/>
                <a:cs typeface="+mj-cs"/>
              </a:rPr>
              <a:t>Siong</a:t>
            </a:r>
            <a:r>
              <a:rPr lang="en-US" sz="6600" kern="1200" dirty="0">
                <a:solidFill>
                  <a:srgbClr val="FF0000"/>
                </a:solidFill>
                <a:latin typeface="+mj-lt"/>
                <a:ea typeface="+mj-ea"/>
                <a:cs typeface="+mj-cs"/>
              </a:rPr>
              <a:t> </a:t>
            </a:r>
            <a:br>
              <a:rPr lang="en-US" sz="6600" kern="1200" dirty="0">
                <a:solidFill>
                  <a:schemeClr val="bg1"/>
                </a:solidFill>
                <a:latin typeface="+mj-lt"/>
                <a:ea typeface="+mj-ea"/>
                <a:cs typeface="+mj-cs"/>
              </a:rPr>
            </a:br>
            <a:r>
              <a:rPr lang="en-US" sz="6600" kern="1200" dirty="0">
                <a:solidFill>
                  <a:schemeClr val="bg1"/>
                </a:solidFill>
                <a:latin typeface="+mj-lt"/>
                <a:ea typeface="+mj-ea"/>
                <a:cs typeface="+mj-cs"/>
              </a:rPr>
              <a:t>e </a:t>
            </a:r>
            <a:r>
              <a:rPr lang="en-US" sz="6600" kern="1200" dirty="0" err="1">
                <a:solidFill>
                  <a:schemeClr val="bg1"/>
                </a:solidFill>
                <a:latin typeface="+mj-lt"/>
                <a:ea typeface="+mj-ea"/>
                <a:cs typeface="+mj-cs"/>
              </a:rPr>
              <a:t>noho</a:t>
            </a:r>
            <a:r>
              <a:rPr lang="en-US" sz="6600" kern="1200" dirty="0">
                <a:solidFill>
                  <a:schemeClr val="bg1"/>
                </a:solidFill>
                <a:latin typeface="+mj-lt"/>
                <a:ea typeface="+mj-ea"/>
                <a:cs typeface="+mj-cs"/>
              </a:rPr>
              <a:t> ana?</a:t>
            </a:r>
          </a:p>
        </p:txBody>
      </p:sp>
      <p:cxnSp>
        <p:nvCxnSpPr>
          <p:cNvPr id="21" name="Straight Connector 2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A75C5A4-E27C-47B2-94F1-520A4D2D49C9}"/>
              </a:ext>
            </a:extLst>
          </p:cNvPr>
          <p:cNvSpPr txBox="1"/>
          <p:nvPr/>
        </p:nvSpPr>
        <p:spPr>
          <a:xfrm>
            <a:off x="9884958" y="6657949"/>
            <a:ext cx="2307042" cy="200055"/>
          </a:xfrm>
          <a:prstGeom prst="rect">
            <a:avLst/>
          </a:prstGeom>
          <a:solidFill>
            <a:srgbClr val="000000"/>
          </a:solidFill>
        </p:spPr>
        <p:txBody>
          <a:bodyPr wrap="none" rtlCol="0">
            <a:spAutoFit/>
          </a:bodyPr>
          <a:lstStyle/>
          <a:p>
            <a:pPr algn="r">
              <a:spcAft>
                <a:spcPts val="600"/>
              </a:spcAft>
            </a:pPr>
            <a:r>
              <a:rPr lang="en-NZ" sz="700">
                <a:solidFill>
                  <a:srgbClr val="FFFFFF"/>
                </a:solidFill>
                <a:hlinkClick r:id="rId3" tooltip="https://en.wikipedia.org/wiki/Rotorua">
                  <a:extLst>
                    <a:ext uri="{A12FA001-AC4F-418D-AE19-62706E023703}">
                      <ahyp:hlinkClr xmlns:ahyp="http://schemas.microsoft.com/office/drawing/2018/hyperlinkcolor" val="tx"/>
                    </a:ext>
                  </a:extLst>
                </a:hlinkClick>
              </a:rPr>
              <a:t>This Photo</a:t>
            </a:r>
            <a:r>
              <a:rPr lang="en-NZ" sz="700">
                <a:solidFill>
                  <a:srgbClr val="FFFFFF"/>
                </a:solidFill>
              </a:rPr>
              <a:t> by Unknown Author is licensed under </a:t>
            </a:r>
            <a:r>
              <a:rPr lang="en-NZ"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NZ" sz="700">
              <a:solidFill>
                <a:srgbClr val="FFFFFF"/>
              </a:solidFill>
            </a:endParaRPr>
          </a:p>
        </p:txBody>
      </p:sp>
      <p:sp>
        <p:nvSpPr>
          <p:cNvPr id="12" name="TextBox 11">
            <a:extLst>
              <a:ext uri="{FF2B5EF4-FFF2-40B4-BE49-F238E27FC236}">
                <a16:creationId xmlns:a16="http://schemas.microsoft.com/office/drawing/2014/main" id="{FF97DE93-7853-4BE0-A96B-6F3F5C15F946}"/>
              </a:ext>
            </a:extLst>
          </p:cNvPr>
          <p:cNvSpPr txBox="1"/>
          <p:nvPr/>
        </p:nvSpPr>
        <p:spPr>
          <a:xfrm>
            <a:off x="9751908" y="3481346"/>
            <a:ext cx="2440091" cy="200055"/>
          </a:xfrm>
          <a:prstGeom prst="rect">
            <a:avLst/>
          </a:prstGeom>
          <a:solidFill>
            <a:srgbClr val="000000"/>
          </a:solidFill>
        </p:spPr>
        <p:txBody>
          <a:bodyPr wrap="none" rtlCol="0">
            <a:spAutoFit/>
          </a:bodyPr>
          <a:lstStyle/>
          <a:p>
            <a:pPr algn="r">
              <a:spcAft>
                <a:spcPts val="600"/>
              </a:spcAft>
            </a:pPr>
            <a:r>
              <a:rPr lang="en-NZ" sz="700">
                <a:solidFill>
                  <a:srgbClr val="FFFFFF"/>
                </a:solidFill>
                <a:hlinkClick r:id="rId5" tooltip="https://www.flickr.com/photos/wiifm69/2424168458/">
                  <a:extLst>
                    <a:ext uri="{A12FA001-AC4F-418D-AE19-62706E023703}">
                      <ahyp:hlinkClr xmlns:ahyp="http://schemas.microsoft.com/office/drawing/2018/hyperlinkcolor" val="tx"/>
                    </a:ext>
                  </a:extLst>
                </a:hlinkClick>
              </a:rPr>
              <a:t>This Photo</a:t>
            </a:r>
            <a:r>
              <a:rPr lang="en-NZ" sz="700">
                <a:solidFill>
                  <a:srgbClr val="FFFFFF"/>
                </a:solidFill>
              </a:rPr>
              <a:t> by Unknown Author is licensed under </a:t>
            </a:r>
            <a:r>
              <a:rPr lang="en-NZ"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NZ" sz="700">
              <a:solidFill>
                <a:srgbClr val="FFFFFF"/>
              </a:solidFill>
            </a:endParaRPr>
          </a:p>
        </p:txBody>
      </p:sp>
    </p:spTree>
    <p:extLst>
      <p:ext uri="{BB962C8B-B14F-4D97-AF65-F5344CB8AC3E}">
        <p14:creationId xmlns:p14="http://schemas.microsoft.com/office/powerpoint/2010/main" val="1902008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82</TotalTime>
  <Words>1478</Words>
  <Application>Microsoft Office PowerPoint</Application>
  <PresentationFormat>Widescreen</PresentationFormat>
  <Paragraphs>102</Paragraphs>
  <Slides>27</Slides>
  <Notes>0</Notes>
  <HiddenSlides>0</HiddenSlides>
  <MMClips>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Calibri Light</vt:lpstr>
      <vt:lpstr>Century Gothic</vt:lpstr>
      <vt:lpstr>Roboto</vt:lpstr>
      <vt:lpstr>Wingdings 3</vt:lpstr>
      <vt:lpstr>Office Theme</vt:lpstr>
      <vt:lpstr>1_Office Theme</vt:lpstr>
      <vt:lpstr>Wisp</vt:lpstr>
      <vt:lpstr>Te Reo Māori Class 7 Week 9 (27 and 30 April)</vt:lpstr>
      <vt:lpstr>Karakia Timatanga ANZAC Prayer.</vt:lpstr>
      <vt:lpstr>He Whakatauki: Aroha mai, aroha atu. Love received and love given</vt:lpstr>
      <vt:lpstr>PowerPoint Presentation</vt:lpstr>
      <vt:lpstr>Vowel Song – Piata piata ngā whetu-Twinkle twinkle</vt:lpstr>
      <vt:lpstr>PowerPoint Presentation</vt:lpstr>
      <vt:lpstr>PowerPoint Presentation</vt:lpstr>
      <vt:lpstr>PowerPoint Presentation</vt:lpstr>
      <vt:lpstr>Kei hea a Siong  e noho ana?</vt:lpstr>
      <vt:lpstr>Kei hea te Kaiako e noho ana?</vt:lpstr>
      <vt:lpstr>Kei hea koe e noho ana?  Kei _________________ahau e noho ana. </vt:lpstr>
      <vt:lpstr>How do we ask, “ Where are you working?”  Kei hea koe e mahi ana?  Kei+Place or place name + subject + e mahi ana      Kei hea koe e mahi ana? Where are you working?  Kei + Makitānara + ahau + e mahi ana I am working at McDonalds. </vt:lpstr>
      <vt:lpstr>Kei hea a Paul e mahi ana?</vt:lpstr>
      <vt:lpstr>He Waiata – Ngā wāhanga o te tinana</vt:lpstr>
      <vt:lpstr>Counting – Te Tatau.  There are two words for ‘one’, tahi and kotahi. Normally kotahi is used for the number ‘one’ and tahi is used with other numbers.  When counting out things each number is preceded by ka.  E hia? is used to ask how many things there are. Tokohia? is used to ask how many people there are.  ‘E’ is used only if the word for the number (or the first word of the number) has only one long vowel or two short vowels.  If the answer begins with the numbers kotahi (one) or tekau (10) omit the ‘e’. With kotahi remember to use te rather than ngā.    </vt:lpstr>
      <vt:lpstr>E hia ngā kau?</vt:lpstr>
      <vt:lpstr>E hia ngā manu?</vt:lpstr>
      <vt:lpstr>E hia ngā whare?</vt:lpstr>
      <vt:lpstr>PowerPoint Presentation</vt:lpstr>
      <vt:lpstr>E hia? is used to count the number of things.  E hia? is also used to ask how old somebody is. Tokohia? asks how many people? Used for people only.  We say…E hia ō tau? How old are you? E hia ana tau? How old is he/she? E hia ngā tau o Rebecca?  How many are the years of Rebecca?  Tokohia ngā tāngata? How many people are there?</vt:lpstr>
      <vt:lpstr>E hia ngā tau o…?  Tokohia ngā tāngata?</vt:lpstr>
      <vt:lpstr>E hia ana tau?   Tokohia ngā tāngata?</vt:lpstr>
      <vt:lpstr>E hia ō tau? How old/young are you? Classroom share </vt:lpstr>
      <vt:lpstr>PowerPoint Presentation</vt:lpstr>
      <vt:lpstr>Whakamāoritia I ēnei rārangi korero. – Translate these sentences into Māori and English. Kia ora koe e hoa! Kia ora! Ko wai tērā? Ko Doug tērā. Where is he staying? He is staying at home. Sorry. What’s her name? Donna is her name. Where is she living? She is living in Rotorua. She is from Canada. Is she living in Canada? No. She is living in New Zealand. Her husband lives in Canada. Where does her husband work? Her husband works at the school. He is a teacher from Canada. Kei Makitānara ia e mahi ana. He  Kaiwhakahaere ia. Ko wai ngā tamariki o rāua? Kaore rāua i ngā tamariki. Ae. Aroha mai aroha atu. Kia ora…Kia ora.         </vt:lpstr>
      <vt:lpstr>Translation…Mahi Kāinga- Homework.   Greetings to you friend! Greetings! Who is that over there? That over there is Doug. Kei hea ia e noho ana? Kei te kāinga ia e noho ana. Aroha mai. Ko wai tōnā ingoa?  Ko Donna tōnā ingoa. Kei hea ia e noho ana? Kei Rotorua ia e noho ana. Nō Canada ia. Kei Canada ia e noho ana? Kao. Kei New Zealand ia e noho ana. Kei Canada tōnā hoa rangatira. Kei hea tōnā hoa rangatira e mahi ana? Kei te kura tōnā rangatira e mahi ana. He Kaiako ia nō Canada. She works at McDonald’s as a manager. Who are their (2) children? They don’t have children. Yes, love received, love extended to them. Greetings…Greetings. </vt:lpstr>
      <vt:lpstr>Karakia Whakamutunga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Reo Māori Class 7 Week 9 (27 and 30 April)</dc:title>
  <dc:creator>Lorraine Taogaga</dc:creator>
  <cp:lastModifiedBy>Lorraine Taogaga</cp:lastModifiedBy>
  <cp:revision>2</cp:revision>
  <dcterms:created xsi:type="dcterms:W3CDTF">2020-04-28T15:04:52Z</dcterms:created>
  <dcterms:modified xsi:type="dcterms:W3CDTF">2020-04-30T07:15:44Z</dcterms:modified>
</cp:coreProperties>
</file>