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7" r:id="rId4"/>
    <p:sldId id="258" r:id="rId5"/>
    <p:sldId id="256" r:id="rId6"/>
    <p:sldId id="260" r:id="rId7"/>
    <p:sldId id="259" r:id="rId8"/>
    <p:sldId id="261" r:id="rId9"/>
    <p:sldId id="262" r:id="rId10"/>
    <p:sldId id="287" r:id="rId11"/>
    <p:sldId id="299" r:id="rId12"/>
    <p:sldId id="300" r:id="rId13"/>
    <p:sldId id="301" r:id="rId14"/>
    <p:sldId id="305" r:id="rId15"/>
    <p:sldId id="306" r:id="rId16"/>
    <p:sldId id="307" r:id="rId17"/>
    <p:sldId id="308" r:id="rId18"/>
    <p:sldId id="303" r:id="rId19"/>
    <p:sldId id="3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6006B-54E3-4589-A1FF-5A3BA76D06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00FB735-2AEC-48AF-8FE3-B2FCEBAA16F4}">
      <dgm:prSet/>
      <dgm:spPr/>
      <dgm:t>
        <a:bodyPr/>
        <a:lstStyle/>
        <a:p>
          <a:r>
            <a:rPr lang="en-NZ" dirty="0" err="1"/>
            <a:t>Māhunga</a:t>
          </a:r>
          <a:r>
            <a:rPr lang="en-NZ" dirty="0"/>
            <a:t> </a:t>
          </a:r>
          <a:r>
            <a:rPr lang="en-NZ" dirty="0" err="1"/>
            <a:t>Pakihiwi</a:t>
          </a:r>
          <a:r>
            <a:rPr lang="en-NZ" dirty="0"/>
            <a:t> Puku Hope </a:t>
          </a:r>
          <a:r>
            <a:rPr lang="en-NZ" dirty="0" err="1"/>
            <a:t>Waewae</a:t>
          </a:r>
          <a:endParaRPr lang="en-US" dirty="0"/>
        </a:p>
      </dgm:t>
    </dgm:pt>
    <dgm:pt modelId="{875C3CE3-1ECE-498D-8529-275A721D2C7F}" type="parTrans" cxnId="{73070987-05C8-4612-B998-A71C4158D79E}">
      <dgm:prSet/>
      <dgm:spPr/>
      <dgm:t>
        <a:bodyPr/>
        <a:lstStyle/>
        <a:p>
          <a:endParaRPr lang="en-US"/>
        </a:p>
      </dgm:t>
    </dgm:pt>
    <dgm:pt modelId="{FB836BEC-D33C-40D0-921B-CA5D7CF82502}" type="sibTrans" cxnId="{73070987-05C8-4612-B998-A71C4158D79E}">
      <dgm:prSet/>
      <dgm:spPr/>
      <dgm:t>
        <a:bodyPr/>
        <a:lstStyle/>
        <a:p>
          <a:endParaRPr lang="en-US"/>
        </a:p>
      </dgm:t>
    </dgm:pt>
    <dgm:pt modelId="{4BDA3971-7476-4DDA-BAC8-2D80BA851054}">
      <dgm:prSet/>
      <dgm:spPr/>
      <dgm:t>
        <a:bodyPr/>
        <a:lstStyle/>
        <a:p>
          <a:r>
            <a:rPr lang="en-NZ"/>
            <a:t>Taringa whatu ihu waha e</a:t>
          </a:r>
          <a:endParaRPr lang="en-US"/>
        </a:p>
      </dgm:t>
    </dgm:pt>
    <dgm:pt modelId="{470936DE-D4A8-4F2E-9E6A-83B4D6F82E2F}" type="parTrans" cxnId="{22532EBF-1476-4839-ADA3-1F7D3E7AA346}">
      <dgm:prSet/>
      <dgm:spPr/>
      <dgm:t>
        <a:bodyPr/>
        <a:lstStyle/>
        <a:p>
          <a:endParaRPr lang="en-US"/>
        </a:p>
      </dgm:t>
    </dgm:pt>
    <dgm:pt modelId="{7759370D-5923-45F6-B809-10062FAFD5E5}" type="sibTrans" cxnId="{22532EBF-1476-4839-ADA3-1F7D3E7AA346}">
      <dgm:prSet/>
      <dgm:spPr/>
      <dgm:t>
        <a:bodyPr/>
        <a:lstStyle/>
        <a:p>
          <a:endParaRPr lang="en-US"/>
        </a:p>
      </dgm:t>
    </dgm:pt>
    <dgm:pt modelId="{D074CFDC-BEC8-43C9-BEB8-9FF6F7CEC82B}" type="pres">
      <dgm:prSet presAssocID="{2FB6006B-54E3-4589-A1FF-5A3BA76D0647}" presName="linear" presStyleCnt="0">
        <dgm:presLayoutVars>
          <dgm:animLvl val="lvl"/>
          <dgm:resizeHandles val="exact"/>
        </dgm:presLayoutVars>
      </dgm:prSet>
      <dgm:spPr/>
    </dgm:pt>
    <dgm:pt modelId="{592C0D30-325E-4540-8002-9C27F63F670D}" type="pres">
      <dgm:prSet presAssocID="{600FB735-2AEC-48AF-8FE3-B2FCEBAA16F4}" presName="parentText" presStyleLbl="node1" presStyleIdx="0" presStyleCnt="2">
        <dgm:presLayoutVars>
          <dgm:chMax val="0"/>
          <dgm:bulletEnabled val="1"/>
        </dgm:presLayoutVars>
      </dgm:prSet>
      <dgm:spPr/>
    </dgm:pt>
    <dgm:pt modelId="{B9A3AFB6-758F-4A5E-8649-D37294844315}" type="pres">
      <dgm:prSet presAssocID="{FB836BEC-D33C-40D0-921B-CA5D7CF82502}" presName="spacer" presStyleCnt="0"/>
      <dgm:spPr/>
    </dgm:pt>
    <dgm:pt modelId="{2198B134-B59C-4B3C-93BD-78F9A26D7A77}" type="pres">
      <dgm:prSet presAssocID="{4BDA3971-7476-4DDA-BAC8-2D80BA851054}" presName="parentText" presStyleLbl="node1" presStyleIdx="1" presStyleCnt="2">
        <dgm:presLayoutVars>
          <dgm:chMax val="0"/>
          <dgm:bulletEnabled val="1"/>
        </dgm:presLayoutVars>
      </dgm:prSet>
      <dgm:spPr/>
    </dgm:pt>
  </dgm:ptLst>
  <dgm:cxnLst>
    <dgm:cxn modelId="{B7A20D4A-8671-4590-816A-D7943640E5B1}" type="presOf" srcId="{600FB735-2AEC-48AF-8FE3-B2FCEBAA16F4}" destId="{592C0D30-325E-4540-8002-9C27F63F670D}" srcOrd="0" destOrd="0" presId="urn:microsoft.com/office/officeart/2005/8/layout/vList2"/>
    <dgm:cxn modelId="{73070987-05C8-4612-B998-A71C4158D79E}" srcId="{2FB6006B-54E3-4589-A1FF-5A3BA76D0647}" destId="{600FB735-2AEC-48AF-8FE3-B2FCEBAA16F4}" srcOrd="0" destOrd="0" parTransId="{875C3CE3-1ECE-498D-8529-275A721D2C7F}" sibTransId="{FB836BEC-D33C-40D0-921B-CA5D7CF82502}"/>
    <dgm:cxn modelId="{405D94A0-0C55-4D67-BFDA-8AE060CDC59B}" type="presOf" srcId="{2FB6006B-54E3-4589-A1FF-5A3BA76D0647}" destId="{D074CFDC-BEC8-43C9-BEB8-9FF6F7CEC82B}" srcOrd="0" destOrd="0" presId="urn:microsoft.com/office/officeart/2005/8/layout/vList2"/>
    <dgm:cxn modelId="{776F1EA7-1E21-4A6D-95C8-6ECF57D56B36}" type="presOf" srcId="{4BDA3971-7476-4DDA-BAC8-2D80BA851054}" destId="{2198B134-B59C-4B3C-93BD-78F9A26D7A77}" srcOrd="0" destOrd="0" presId="urn:microsoft.com/office/officeart/2005/8/layout/vList2"/>
    <dgm:cxn modelId="{22532EBF-1476-4839-ADA3-1F7D3E7AA346}" srcId="{2FB6006B-54E3-4589-A1FF-5A3BA76D0647}" destId="{4BDA3971-7476-4DDA-BAC8-2D80BA851054}" srcOrd="1" destOrd="0" parTransId="{470936DE-D4A8-4F2E-9E6A-83B4D6F82E2F}" sibTransId="{7759370D-5923-45F6-B809-10062FAFD5E5}"/>
    <dgm:cxn modelId="{34BDEC90-609D-4283-810E-B319EE92E097}" type="presParOf" srcId="{D074CFDC-BEC8-43C9-BEB8-9FF6F7CEC82B}" destId="{592C0D30-325E-4540-8002-9C27F63F670D}" srcOrd="0" destOrd="0" presId="urn:microsoft.com/office/officeart/2005/8/layout/vList2"/>
    <dgm:cxn modelId="{DF902B5B-FEA1-46B4-B565-0077BD9950C3}" type="presParOf" srcId="{D074CFDC-BEC8-43C9-BEB8-9FF6F7CEC82B}" destId="{B9A3AFB6-758F-4A5E-8649-D37294844315}" srcOrd="1" destOrd="0" presId="urn:microsoft.com/office/officeart/2005/8/layout/vList2"/>
    <dgm:cxn modelId="{DC1742F3-8CEF-4738-B79A-228A5519E22D}" type="presParOf" srcId="{D074CFDC-BEC8-43C9-BEB8-9FF6F7CEC82B}" destId="{2198B134-B59C-4B3C-93BD-78F9A26D7A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C0D30-325E-4540-8002-9C27F63F670D}">
      <dsp:nvSpPr>
        <dsp:cNvPr id="0" name=""/>
        <dsp:cNvSpPr/>
      </dsp:nvSpPr>
      <dsp:spPr>
        <a:xfrm>
          <a:off x="0" y="598831"/>
          <a:ext cx="6588691" cy="2267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NZ" sz="5700" kern="1200" dirty="0" err="1"/>
            <a:t>Māhunga</a:t>
          </a:r>
          <a:r>
            <a:rPr lang="en-NZ" sz="5700" kern="1200" dirty="0"/>
            <a:t> </a:t>
          </a:r>
          <a:r>
            <a:rPr lang="en-NZ" sz="5700" kern="1200" dirty="0" err="1"/>
            <a:t>Pakihiwi</a:t>
          </a:r>
          <a:r>
            <a:rPr lang="en-NZ" sz="5700" kern="1200" dirty="0"/>
            <a:t> Puku Hope </a:t>
          </a:r>
          <a:r>
            <a:rPr lang="en-NZ" sz="5700" kern="1200" dirty="0" err="1"/>
            <a:t>Waewae</a:t>
          </a:r>
          <a:endParaRPr lang="en-US" sz="5700" kern="1200" dirty="0"/>
        </a:p>
      </dsp:txBody>
      <dsp:txXfrm>
        <a:off x="110688" y="709519"/>
        <a:ext cx="6367315" cy="2046084"/>
      </dsp:txXfrm>
    </dsp:sp>
    <dsp:sp modelId="{2198B134-B59C-4B3C-93BD-78F9A26D7A77}">
      <dsp:nvSpPr>
        <dsp:cNvPr id="0" name=""/>
        <dsp:cNvSpPr/>
      </dsp:nvSpPr>
      <dsp:spPr>
        <a:xfrm>
          <a:off x="0" y="3030451"/>
          <a:ext cx="6588691" cy="22674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NZ" sz="5700" kern="1200"/>
            <a:t>Taringa whatu ihu waha e</a:t>
          </a:r>
          <a:endParaRPr lang="en-US" sz="5700" kern="1200"/>
        </a:p>
      </dsp:txBody>
      <dsp:txXfrm>
        <a:off x="110688" y="3141139"/>
        <a:ext cx="6367315" cy="2046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7A25-0CFE-44A9-83C1-7BDB2A964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1484AC4-C334-48C8-B50F-04CD247B8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0B11232-20C9-470A-BBCF-C171124AB401}"/>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5" name="Footer Placeholder 4">
            <a:extLst>
              <a:ext uri="{FF2B5EF4-FFF2-40B4-BE49-F238E27FC236}">
                <a16:creationId xmlns:a16="http://schemas.microsoft.com/office/drawing/2014/main" id="{016FF7F0-1652-4E9E-AB0F-3A84EFEFBCD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EF15741-6EEF-4982-9F66-DB82946F152C}"/>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418120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DDD9-82F2-4D52-828B-DD5BFCF0F58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9BD1262-8495-4610-A89F-EF06802758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952F022-CE22-4EE1-A348-BF285771ECC6}"/>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5" name="Footer Placeholder 4">
            <a:extLst>
              <a:ext uri="{FF2B5EF4-FFF2-40B4-BE49-F238E27FC236}">
                <a16:creationId xmlns:a16="http://schemas.microsoft.com/office/drawing/2014/main" id="{83F95749-3D35-4EA5-964F-A0377D1AD86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01F0679-89C9-4570-985D-F652A07EF513}"/>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37167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A3ED8-3208-4603-80FD-2B719DA0BD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AA3EE75-EBBD-473E-AB22-EEA23694D0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C816A6F-FDFC-4163-9691-AF2799A6F654}"/>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5" name="Footer Placeholder 4">
            <a:extLst>
              <a:ext uri="{FF2B5EF4-FFF2-40B4-BE49-F238E27FC236}">
                <a16:creationId xmlns:a16="http://schemas.microsoft.com/office/drawing/2014/main" id="{F51FAF7C-D2EE-47A4-BB18-7FAE700C22B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8825153-7ACA-4B9C-9F00-B3B7EC1C5DD5}"/>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359106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2702264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26105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7D2FDC1-8C7A-E64F-900F-A552767E8EB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288434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7D2FDC1-8C7A-E64F-900F-A552767E8EB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6703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7D2FDC1-8C7A-E64F-900F-A552767E8EB8}"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3383532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7D2FDC1-8C7A-E64F-900F-A552767E8EB8}"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345784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FDC1-8C7A-E64F-900F-A552767E8EB8}"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3448353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7D2FDC1-8C7A-E64F-900F-A552767E8EB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58099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72DD-2A05-4E39-B482-0EBE352DC9D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260B35C-DCD1-4322-AA9B-70D09E4ECF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2DD1121-2541-4B2E-BA59-3EA7468535CA}"/>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5" name="Footer Placeholder 4">
            <a:extLst>
              <a:ext uri="{FF2B5EF4-FFF2-40B4-BE49-F238E27FC236}">
                <a16:creationId xmlns:a16="http://schemas.microsoft.com/office/drawing/2014/main" id="{BD051884-1D8F-4F8E-BA10-B9D44A1EEB7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C4DF006-284E-4127-98F9-A9F910489A41}"/>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41361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7D2FDC1-8C7A-E64F-900F-A552767E8EB8}"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599695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070858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853936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B0D6C-70A4-45D0-8930-DA4BBE7C793C}" type="datetimeFigureOut">
              <a:rPr lang="en-NZ" smtClean="0"/>
              <a:pPr/>
              <a:t>27/04/2020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D1AD81-E6B8-4757-A85E-A808ED3B3CC8}" type="slidenum">
              <a:rPr lang="en-NZ" smtClean="0"/>
              <a:pPr/>
              <a:t>‹#›</a:t>
            </a:fld>
            <a:endParaRPr lang="en-NZ"/>
          </a:p>
        </p:txBody>
      </p:sp>
    </p:spTree>
    <p:extLst>
      <p:ext uri="{BB962C8B-B14F-4D97-AF65-F5344CB8AC3E}">
        <p14:creationId xmlns:p14="http://schemas.microsoft.com/office/powerpoint/2010/main" val="3676396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27/04/2020</a:t>
            </a:fld>
            <a:endParaRPr lang="en-NZ"/>
          </a:p>
        </p:txBody>
      </p:sp>
      <p:sp>
        <p:nvSpPr>
          <p:cNvPr id="5" name="Footer Placeholder 4"/>
          <p:cNvSpPr>
            <a:spLocks noGrp="1"/>
          </p:cNvSpPr>
          <p:nvPr>
            <p:ph type="ftr" sz="quarter" idx="11"/>
          </p:nvPr>
        </p:nvSpPr>
        <p:spPr/>
        <p:txBody>
          <a:bodyPr/>
          <a:lstStyle/>
          <a:p>
            <a:endParaRPr lang="en-NZ"/>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447341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27/04/2020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41169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27/04/2020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634497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6C278-191B-497A-A838-F446DD1F65C5}" type="datetimeFigureOut">
              <a:rPr lang="en-NZ" smtClean="0"/>
              <a:t>27/04/2020</a:t>
            </a:fld>
            <a:endParaRPr lang="en-NZ"/>
          </a:p>
        </p:txBody>
      </p:sp>
      <p:sp>
        <p:nvSpPr>
          <p:cNvPr id="6" name="Footer Placeholder 5"/>
          <p:cNvSpPr>
            <a:spLocks noGrp="1"/>
          </p:cNvSpPr>
          <p:nvPr>
            <p:ph type="ftr" sz="quarter" idx="11"/>
          </p:nvPr>
        </p:nvSpPr>
        <p:spPr/>
        <p:txBody>
          <a:bodyPr/>
          <a:lstStyle/>
          <a:p>
            <a:endParaRPr lang="en-NZ"/>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641291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6C278-191B-497A-A838-F446DD1F65C5}" type="datetimeFigureOut">
              <a:rPr lang="en-NZ" smtClean="0"/>
              <a:t>27/04/2020</a:t>
            </a:fld>
            <a:endParaRPr lang="en-NZ"/>
          </a:p>
        </p:txBody>
      </p:sp>
      <p:sp>
        <p:nvSpPr>
          <p:cNvPr id="8" name="Footer Placeholder 7"/>
          <p:cNvSpPr>
            <a:spLocks noGrp="1"/>
          </p:cNvSpPr>
          <p:nvPr>
            <p:ph type="ftr" sz="quarter" idx="11"/>
          </p:nvPr>
        </p:nvSpPr>
        <p:spPr/>
        <p:txBody>
          <a:bodyPr/>
          <a:lstStyle/>
          <a:p>
            <a:endParaRPr lang="en-NZ"/>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993085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6C278-191B-497A-A838-F446DD1F65C5}" type="datetimeFigureOut">
              <a:rPr lang="en-NZ" smtClean="0"/>
              <a:t>27/04/2020</a:t>
            </a:fld>
            <a:endParaRPr lang="en-NZ"/>
          </a:p>
        </p:txBody>
      </p:sp>
      <p:sp>
        <p:nvSpPr>
          <p:cNvPr id="4" name="Footer Placeholder 3"/>
          <p:cNvSpPr>
            <a:spLocks noGrp="1"/>
          </p:cNvSpPr>
          <p:nvPr>
            <p:ph type="ftr" sz="quarter" idx="11"/>
          </p:nvPr>
        </p:nvSpPr>
        <p:spPr/>
        <p:txBody>
          <a:bodyPr/>
          <a:lstStyle/>
          <a:p>
            <a:endParaRPr lang="en-NZ"/>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39939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0426-EF0A-4BDD-84F3-D4D4AC644E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ADD74CD-1A08-4511-856D-619EDD103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69F76-67BA-4345-94C4-8BA2CE9443F3}"/>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5" name="Footer Placeholder 4">
            <a:extLst>
              <a:ext uri="{FF2B5EF4-FFF2-40B4-BE49-F238E27FC236}">
                <a16:creationId xmlns:a16="http://schemas.microsoft.com/office/drawing/2014/main" id="{D8258C9D-B0CC-4F3A-98C0-3275AABC4DA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ADC2CD-65C8-4259-B3F7-C75D1E049E2A}"/>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2834694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6C278-191B-497A-A838-F446DD1F65C5}" type="datetimeFigureOut">
              <a:rPr lang="en-NZ" smtClean="0"/>
              <a:t>27/04/2020</a:t>
            </a:fld>
            <a:endParaRPr lang="en-NZ"/>
          </a:p>
        </p:txBody>
      </p:sp>
      <p:sp>
        <p:nvSpPr>
          <p:cNvPr id="3" name="Footer Placeholder 2"/>
          <p:cNvSpPr>
            <a:spLocks noGrp="1"/>
          </p:cNvSpPr>
          <p:nvPr>
            <p:ph type="ftr" sz="quarter" idx="11"/>
          </p:nvPr>
        </p:nvSpPr>
        <p:spPr/>
        <p:txBody>
          <a:bodyPr/>
          <a:lstStyle/>
          <a:p>
            <a:endParaRPr lang="en-NZ"/>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403916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27/04/2020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702488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27/04/2020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92074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27/04/2020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679864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27/04/2020</a:t>
            </a:fld>
            <a:endParaRPr lang="en-NZ"/>
          </a:p>
        </p:txBody>
      </p:sp>
      <p:sp>
        <p:nvSpPr>
          <p:cNvPr id="5" name="Footer Placeholder 4"/>
          <p:cNvSpPr>
            <a:spLocks noGrp="1"/>
          </p:cNvSpPr>
          <p:nvPr>
            <p:ph type="ftr" sz="quarter" idx="11"/>
          </p:nvPr>
        </p:nvSpPr>
        <p:spPr/>
        <p:txBody>
          <a:bodyPr/>
          <a:lstStyle/>
          <a:p>
            <a:endParaRPr lang="en-NZ"/>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
        <p:nvSpPr>
          <p:cNvPr id="14" name="TextBox 13"/>
          <p:cNvSpPr txBox="1"/>
          <p:nvPr/>
        </p:nvSpPr>
        <p:spPr>
          <a:xfrm>
            <a:off x="2467652" y="648005"/>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010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27/04/2020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881632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27/04/2020</a:t>
            </a:fld>
            <a:endParaRPr lang="en-NZ"/>
          </a:p>
        </p:txBody>
      </p:sp>
      <p:sp>
        <p:nvSpPr>
          <p:cNvPr id="6" name="Footer Placeholder 5"/>
          <p:cNvSpPr>
            <a:spLocks noGrp="1"/>
          </p:cNvSpPr>
          <p:nvPr>
            <p:ph type="ftr" sz="quarter" idx="11"/>
          </p:nvPr>
        </p:nvSpPr>
        <p:spPr/>
        <p:txBody>
          <a:bodyPr/>
          <a:lstStyle/>
          <a:p>
            <a:endParaRPr lang="en-NZ"/>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
        <p:nvSpPr>
          <p:cNvPr id="17" name="TextBox 16"/>
          <p:cNvSpPr txBox="1"/>
          <p:nvPr/>
        </p:nvSpPr>
        <p:spPr>
          <a:xfrm>
            <a:off x="2467652" y="648005"/>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451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27/04/2020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87332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27/04/2020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324975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27/04/2020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3040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B658-9FA8-42FF-9D5A-1232ADDAB2A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D6A6247-F0CE-48E2-BC75-7AAD41982C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45745D67-39B1-4B3B-801D-56B70FCB7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48AC98D-F1A7-4361-9E91-198C1D13D0F1}"/>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6" name="Footer Placeholder 5">
            <a:extLst>
              <a:ext uri="{FF2B5EF4-FFF2-40B4-BE49-F238E27FC236}">
                <a16:creationId xmlns:a16="http://schemas.microsoft.com/office/drawing/2014/main" id="{02212339-2C9A-4D7A-ABE9-32B073DED2A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B1C3799-E87A-404B-A46C-5A704367E536}"/>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220979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B8F2-5E36-41EE-8F26-7E504501BCCD}"/>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3F4F90A-85FF-43F0-A2E6-D6757DCC4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E5FEB-9FF3-48EB-8E89-B391AFBDB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AD1AD15-F95B-4216-B8C5-B0312C915C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93A5F-AAE8-4D36-AA02-6C54CAFA23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736DB23-1549-4F41-A4AC-FA7149B69DF0}"/>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8" name="Footer Placeholder 7">
            <a:extLst>
              <a:ext uri="{FF2B5EF4-FFF2-40B4-BE49-F238E27FC236}">
                <a16:creationId xmlns:a16="http://schemas.microsoft.com/office/drawing/2014/main" id="{D4FD4656-026D-4816-BA14-A06668BAA6B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2D1ED65A-3A29-487E-A216-F7D2A8BA61C7}"/>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274716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4958-7F9A-4F0F-8624-33CA4DFA9C0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E89AAAC-B7AD-4977-A968-0C2F621A8AB9}"/>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4" name="Footer Placeholder 3">
            <a:extLst>
              <a:ext uri="{FF2B5EF4-FFF2-40B4-BE49-F238E27FC236}">
                <a16:creationId xmlns:a16="http://schemas.microsoft.com/office/drawing/2014/main" id="{C8C042E8-4530-487D-9247-C5A698B0BA9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104D144-FD3C-41C1-8492-BA8D1B1F96AF}"/>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72957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646E0-96CC-44B6-B15D-A9E80E578DD5}"/>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3" name="Footer Placeholder 2">
            <a:extLst>
              <a:ext uri="{FF2B5EF4-FFF2-40B4-BE49-F238E27FC236}">
                <a16:creationId xmlns:a16="http://schemas.microsoft.com/office/drawing/2014/main" id="{AD2391C0-1655-4180-9518-FFDF4613C04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524A507-0DD8-4E53-8C0B-1ECAFB5C47C7}"/>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64515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0D53-84A6-4F51-91C5-90B9CB348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E2531D3-6F5E-4A01-B55A-C64A1B15E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EF4A4D8-F290-43FE-9988-E11409BC5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924C50-5577-4A9D-B01E-1F2E114EE58B}"/>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6" name="Footer Placeholder 5">
            <a:extLst>
              <a:ext uri="{FF2B5EF4-FFF2-40B4-BE49-F238E27FC236}">
                <a16:creationId xmlns:a16="http://schemas.microsoft.com/office/drawing/2014/main" id="{B3489B32-F42C-41BC-A9FF-CB0C3799871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6289079-152E-4285-BAD7-B02B29EAF956}"/>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81583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7908-1BE8-4C49-8493-049780E30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92198A2-B330-4708-B9AC-2F04E1A45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C62AD0CC-453E-4CE2-92E4-78FF3A041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50F10-C2DD-47E2-A4EA-385911FB9E24}"/>
              </a:ext>
            </a:extLst>
          </p:cNvPr>
          <p:cNvSpPr>
            <a:spLocks noGrp="1"/>
          </p:cNvSpPr>
          <p:nvPr>
            <p:ph type="dt" sz="half" idx="10"/>
          </p:nvPr>
        </p:nvSpPr>
        <p:spPr/>
        <p:txBody>
          <a:bodyPr/>
          <a:lstStyle/>
          <a:p>
            <a:fld id="{AF6DB009-539E-4074-9F97-FE14BC093570}" type="datetimeFigureOut">
              <a:rPr lang="en-NZ" smtClean="0"/>
              <a:t>27/04/2020</a:t>
            </a:fld>
            <a:endParaRPr lang="en-NZ"/>
          </a:p>
        </p:txBody>
      </p:sp>
      <p:sp>
        <p:nvSpPr>
          <p:cNvPr id="6" name="Footer Placeholder 5">
            <a:extLst>
              <a:ext uri="{FF2B5EF4-FFF2-40B4-BE49-F238E27FC236}">
                <a16:creationId xmlns:a16="http://schemas.microsoft.com/office/drawing/2014/main" id="{FB7A9573-21A8-4BF0-B2C2-DBAA5C1D164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4DEAF64-8F55-4D81-BDCB-FFFB54B9BB46}"/>
              </a:ext>
            </a:extLst>
          </p:cNvPr>
          <p:cNvSpPr>
            <a:spLocks noGrp="1"/>
          </p:cNvSpPr>
          <p:nvPr>
            <p:ph type="sldNum" sz="quarter" idx="12"/>
          </p:nvPr>
        </p:nvSpPr>
        <p:spPr/>
        <p:txBody>
          <a:bodyPr/>
          <a:lstStyle/>
          <a:p>
            <a:fld id="{D41EEFDB-2263-4440-8338-619C17A5612D}" type="slidenum">
              <a:rPr lang="en-NZ" smtClean="0"/>
              <a:t>‹#›</a:t>
            </a:fld>
            <a:endParaRPr lang="en-NZ"/>
          </a:p>
        </p:txBody>
      </p:sp>
    </p:spTree>
    <p:extLst>
      <p:ext uri="{BB962C8B-B14F-4D97-AF65-F5344CB8AC3E}">
        <p14:creationId xmlns:p14="http://schemas.microsoft.com/office/powerpoint/2010/main" val="11340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6F370-D6C4-4050-98EE-563301EF0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4CD2552-0526-4A46-B919-2F4EC69D6C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962FD01-0810-4F6D-8640-FCE2BEC34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DB009-539E-4074-9F97-FE14BC093570}" type="datetimeFigureOut">
              <a:rPr lang="en-NZ" smtClean="0"/>
              <a:t>27/04/2020</a:t>
            </a:fld>
            <a:endParaRPr lang="en-NZ"/>
          </a:p>
        </p:txBody>
      </p:sp>
      <p:sp>
        <p:nvSpPr>
          <p:cNvPr id="5" name="Footer Placeholder 4">
            <a:extLst>
              <a:ext uri="{FF2B5EF4-FFF2-40B4-BE49-F238E27FC236}">
                <a16:creationId xmlns:a16="http://schemas.microsoft.com/office/drawing/2014/main" id="{1286A4AF-4536-4A4A-B072-C4DCF61EA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B13BB4B7-4A01-4D84-8856-A92A8AE62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EEFDB-2263-4440-8338-619C17A5612D}" type="slidenum">
              <a:rPr lang="en-NZ" smtClean="0"/>
              <a:t>‹#›</a:t>
            </a:fld>
            <a:endParaRPr lang="en-NZ"/>
          </a:p>
        </p:txBody>
      </p:sp>
    </p:spTree>
    <p:extLst>
      <p:ext uri="{BB962C8B-B14F-4D97-AF65-F5344CB8AC3E}">
        <p14:creationId xmlns:p14="http://schemas.microsoft.com/office/powerpoint/2010/main" val="3771302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2FDC1-8C7A-E64F-900F-A552767E8EB8}" type="datetimeFigureOut">
              <a:rPr lang="en-US" smtClean="0"/>
              <a:pPr/>
              <a:t>4/27/2020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164FA-2F2E-5641-87E1-970958E04659}" type="slidenum">
              <a:rPr lang="en-US" smtClean="0"/>
              <a:pPr/>
              <a:t>‹#›</a:t>
            </a:fld>
            <a:endParaRPr lang="en-US"/>
          </a:p>
        </p:txBody>
      </p:sp>
    </p:spTree>
    <p:extLst>
      <p:ext uri="{BB962C8B-B14F-4D97-AF65-F5344CB8AC3E}">
        <p14:creationId xmlns:p14="http://schemas.microsoft.com/office/powerpoint/2010/main" val="487655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ABF6C278-191B-497A-A838-F446DD1F65C5}" type="datetimeFigureOut">
              <a:rPr lang="en-NZ" smtClean="0"/>
              <a:t>27/04/2020</a:t>
            </a:fld>
            <a:endParaRPr lang="en-NZ"/>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NZ"/>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1500">
                <a:solidFill>
                  <a:srgbClr val="FEFFFF"/>
                </a:solidFill>
              </a:defRPr>
            </a:lvl1pPr>
          </a:lstStyle>
          <a:p>
            <a:fld id="{54B0F233-BE9C-412A-A505-22B2662F9652}" type="slidenum">
              <a:rPr lang="en-NZ" smtClean="0"/>
              <a:t>‹#›</a:t>
            </a:fld>
            <a:endParaRPr lang="en-NZ"/>
          </a:p>
        </p:txBody>
      </p:sp>
    </p:spTree>
    <p:extLst>
      <p:ext uri="{BB962C8B-B14F-4D97-AF65-F5344CB8AC3E}">
        <p14:creationId xmlns:p14="http://schemas.microsoft.com/office/powerpoint/2010/main" val="41447348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File:Canada_wordmark.svg"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McDonald's_restaurant_in_Thailand.jpg"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www.janegoodwin.net/2014/08/13/school-in-august/" TargetMode="External"/><Relationship Id="rId2" Type="http://schemas.openxmlformats.org/officeDocument/2006/relationships/image" Target="../media/image8.jpg"/><Relationship Id="rId1" Type="http://schemas.openxmlformats.org/officeDocument/2006/relationships/slideLayout" Target="../slideLayouts/slideLayout16.xml"/><Relationship Id="rId6" Type="http://schemas.openxmlformats.org/officeDocument/2006/relationships/hyperlink" Target="https://creativecommons.org/licenses/by/3.0/" TargetMode="External"/><Relationship Id="rId5" Type="http://schemas.openxmlformats.org/officeDocument/2006/relationships/hyperlink" Target="https://www.flickr.com/photos/uhmlibrary/6073944773"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QIyK7c_Az8g?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RiI7BIZLLwM?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410817"/>
            <a:ext cx="6105194" cy="3663901"/>
          </a:xfrm>
        </p:spPr>
        <p:txBody>
          <a:bodyPr>
            <a:normAutofit/>
          </a:bodyPr>
          <a:lstStyle/>
          <a:p>
            <a:pPr>
              <a:lnSpc>
                <a:spcPct val="90000"/>
              </a:lnSpc>
            </a:pPr>
            <a:r>
              <a:rPr lang="en-US" i="1" dirty="0" err="1">
                <a:solidFill>
                  <a:srgbClr val="FFFFFF"/>
                </a:solidFill>
              </a:rPr>
              <a:t>Te</a:t>
            </a:r>
            <a:r>
              <a:rPr lang="en-US" i="1" dirty="0">
                <a:solidFill>
                  <a:srgbClr val="FFFFFF"/>
                </a:solidFill>
              </a:rPr>
              <a:t> </a:t>
            </a:r>
            <a:r>
              <a:rPr lang="en-US" i="1" dirty="0" err="1">
                <a:solidFill>
                  <a:srgbClr val="FFFFFF"/>
                </a:solidFill>
              </a:rPr>
              <a:t>Reo</a:t>
            </a:r>
            <a:r>
              <a:rPr lang="en-US" i="1" dirty="0">
                <a:solidFill>
                  <a:srgbClr val="FFFFFF"/>
                </a:solidFill>
              </a:rPr>
              <a:t> Māori</a:t>
            </a:r>
            <a:br>
              <a:rPr lang="en-US" i="1" dirty="0">
                <a:solidFill>
                  <a:srgbClr val="FFFFFF"/>
                </a:solidFill>
              </a:rPr>
            </a:br>
            <a:r>
              <a:rPr lang="en-US" i="1" dirty="0">
                <a:solidFill>
                  <a:srgbClr val="FFFFFF"/>
                </a:solidFill>
              </a:rPr>
              <a:t>Class 7 Week 9 (27 and 30 April)</a:t>
            </a:r>
          </a:p>
        </p:txBody>
      </p:sp>
      <p:sp>
        <p:nvSpPr>
          <p:cNvPr id="3" name="Subtitle 2"/>
          <p:cNvSpPr>
            <a:spLocks noGrp="1"/>
          </p:cNvSpPr>
          <p:nvPr>
            <p:ph type="subTitle" idx="1"/>
          </p:nvPr>
        </p:nvSpPr>
        <p:spPr>
          <a:xfrm>
            <a:off x="3045368" y="3429001"/>
            <a:ext cx="6105194" cy="2030896"/>
          </a:xfrm>
        </p:spPr>
        <p:txBody>
          <a:bodyPr vert="horz" lIns="91440" tIns="45720" rIns="91440" bIns="45720" rtlCol="0">
            <a:normAutofit fontScale="92500" lnSpcReduction="20000"/>
          </a:bodyPr>
          <a:lstStyle/>
          <a:p>
            <a:pPr>
              <a:lnSpc>
                <a:spcPct val="90000"/>
              </a:lnSpc>
            </a:pPr>
            <a:r>
              <a:rPr lang="en-US" sz="2000" dirty="0">
                <a:solidFill>
                  <a:srgbClr val="FFFFFF"/>
                </a:solidFill>
              </a:rPr>
              <a:t>Karakia/</a:t>
            </a:r>
            <a:r>
              <a:rPr lang="en-US" sz="2000" dirty="0" err="1">
                <a:solidFill>
                  <a:srgbClr val="FFFFFF"/>
                </a:solidFill>
              </a:rPr>
              <a:t>Waiata</a:t>
            </a:r>
            <a:r>
              <a:rPr lang="en-US" sz="2000" dirty="0">
                <a:solidFill>
                  <a:srgbClr val="FFFFFF"/>
                </a:solidFill>
              </a:rPr>
              <a:t>/</a:t>
            </a:r>
            <a:r>
              <a:rPr lang="en-US" sz="2000" dirty="0" err="1">
                <a:solidFill>
                  <a:srgbClr val="FFFFFF"/>
                </a:solidFill>
              </a:rPr>
              <a:t>Mihimihi</a:t>
            </a:r>
            <a:endParaRPr lang="en-US" sz="2000" dirty="0">
              <a:solidFill>
                <a:srgbClr val="FFFFFF"/>
              </a:solidFill>
            </a:endParaRPr>
          </a:p>
          <a:p>
            <a:pPr>
              <a:lnSpc>
                <a:spcPct val="90000"/>
              </a:lnSpc>
            </a:pPr>
            <a:r>
              <a:rPr lang="en-US" sz="2000" dirty="0">
                <a:solidFill>
                  <a:srgbClr val="FFFFFF"/>
                </a:solidFill>
              </a:rPr>
              <a:t>He </a:t>
            </a:r>
            <a:r>
              <a:rPr lang="en-US" sz="2000" dirty="0" err="1">
                <a:solidFill>
                  <a:srgbClr val="FFFFFF"/>
                </a:solidFill>
              </a:rPr>
              <a:t>Whakatauki</a:t>
            </a:r>
            <a:r>
              <a:rPr lang="en-US" sz="2000" dirty="0">
                <a:solidFill>
                  <a:srgbClr val="FFFFFF"/>
                </a:solidFill>
              </a:rPr>
              <a:t> / </a:t>
            </a:r>
            <a:r>
              <a:rPr lang="en-US" sz="2000" dirty="0" err="1">
                <a:solidFill>
                  <a:srgbClr val="FFFFFF"/>
                </a:solidFill>
              </a:rPr>
              <a:t>Kiiwaha</a:t>
            </a:r>
            <a:endParaRPr lang="en-US" sz="2000" dirty="0">
              <a:solidFill>
                <a:srgbClr val="FFFFFF"/>
              </a:solidFill>
            </a:endParaRPr>
          </a:p>
          <a:p>
            <a:pPr>
              <a:lnSpc>
                <a:spcPct val="90000"/>
              </a:lnSpc>
            </a:pPr>
            <a:r>
              <a:rPr lang="en-US" sz="2000" dirty="0">
                <a:solidFill>
                  <a:srgbClr val="FFFFFF"/>
                </a:solidFill>
              </a:rPr>
              <a:t>Pronunciation</a:t>
            </a:r>
          </a:p>
          <a:p>
            <a:pPr>
              <a:lnSpc>
                <a:spcPct val="90000"/>
              </a:lnSpc>
            </a:pPr>
            <a:r>
              <a:rPr lang="en-US" sz="2000" dirty="0">
                <a:solidFill>
                  <a:srgbClr val="FFFFFF"/>
                </a:solidFill>
              </a:rPr>
              <a:t>Asking Where do you live and Where are you working?</a:t>
            </a:r>
          </a:p>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Counting: Asking How many?</a:t>
            </a:r>
          </a:p>
          <a:p>
            <a:pPr>
              <a:lnSpc>
                <a:spcPct val="90000"/>
              </a:lnSpc>
            </a:pPr>
            <a:endParaRPr lang="en-US" sz="2000" dirty="0">
              <a:solidFill>
                <a:srgbClr val="FFFFFF"/>
              </a:solidFill>
            </a:endParaRPr>
          </a:p>
          <a:p>
            <a:pPr>
              <a:lnSpc>
                <a:spcPct val="90000"/>
              </a:lnSpc>
            </a:pPr>
            <a:r>
              <a:rPr lang="en-US" sz="2000" dirty="0">
                <a:solidFill>
                  <a:srgbClr val="FFFFFF"/>
                </a:solidFill>
              </a:rPr>
              <a:t>Karakia </a:t>
            </a:r>
            <a:r>
              <a:rPr lang="en-US" sz="2000" dirty="0" err="1">
                <a:solidFill>
                  <a:srgbClr val="FFFFFF"/>
                </a:solidFill>
              </a:rPr>
              <a:t>Whakamutunga</a:t>
            </a:r>
            <a:r>
              <a:rPr lang="en-US" sz="2000" dirty="0">
                <a:solidFill>
                  <a:srgbClr val="FFFFFF"/>
                </a:solidFill>
              </a:rPr>
              <a:t>: Closing Prayer- Kia Tau</a:t>
            </a:r>
          </a:p>
          <a:p>
            <a:pPr>
              <a:lnSpc>
                <a:spcPct val="90000"/>
              </a:lnSpc>
            </a:pPr>
            <a:endParaRPr lang="en-US" sz="8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2A5D-50F5-4BA4-A607-FD807F4DA0B3}"/>
              </a:ext>
            </a:extLst>
          </p:cNvPr>
          <p:cNvSpPr>
            <a:spLocks noGrp="1"/>
          </p:cNvSpPr>
          <p:nvPr>
            <p:ph type="title"/>
          </p:nvPr>
        </p:nvSpPr>
        <p:spPr>
          <a:xfrm>
            <a:off x="609600" y="274638"/>
            <a:ext cx="10972800" cy="3515484"/>
          </a:xfrm>
        </p:spPr>
        <p:txBody>
          <a:bodyPr>
            <a:normAutofit/>
          </a:bodyPr>
          <a:lstStyle/>
          <a:p>
            <a:r>
              <a:rPr lang="en-NZ" dirty="0"/>
              <a:t>Kei </a:t>
            </a:r>
            <a:r>
              <a:rPr lang="en-NZ" dirty="0" err="1">
                <a:solidFill>
                  <a:srgbClr val="FF0000"/>
                </a:solidFill>
              </a:rPr>
              <a:t>hea</a:t>
            </a:r>
            <a:r>
              <a:rPr lang="en-NZ" dirty="0">
                <a:solidFill>
                  <a:srgbClr val="FF0000"/>
                </a:solidFill>
              </a:rPr>
              <a:t> </a:t>
            </a:r>
            <a:r>
              <a:rPr lang="en-NZ" dirty="0" err="1">
                <a:solidFill>
                  <a:srgbClr val="FF0000"/>
                </a:solidFill>
              </a:rPr>
              <a:t>koe</a:t>
            </a:r>
            <a:r>
              <a:rPr lang="en-NZ" dirty="0">
                <a:solidFill>
                  <a:srgbClr val="FF0000"/>
                </a:solidFill>
              </a:rPr>
              <a:t> </a:t>
            </a:r>
            <a:r>
              <a:rPr lang="en-NZ" dirty="0"/>
              <a:t>e </a:t>
            </a:r>
            <a:r>
              <a:rPr lang="en-NZ" dirty="0" err="1"/>
              <a:t>noho</a:t>
            </a:r>
            <a:r>
              <a:rPr lang="en-NZ" dirty="0"/>
              <a:t> ana?</a:t>
            </a:r>
            <a:br>
              <a:rPr lang="en-NZ" dirty="0"/>
            </a:br>
            <a:br>
              <a:rPr lang="en-NZ" dirty="0"/>
            </a:br>
            <a:r>
              <a:rPr lang="en-NZ" dirty="0"/>
              <a:t>Kei _________________</a:t>
            </a:r>
            <a:r>
              <a:rPr lang="en-NZ" dirty="0">
                <a:solidFill>
                  <a:srgbClr val="FF0000"/>
                </a:solidFill>
              </a:rPr>
              <a:t>ahau</a:t>
            </a:r>
            <a:r>
              <a:rPr lang="en-NZ" dirty="0"/>
              <a:t> e </a:t>
            </a:r>
            <a:r>
              <a:rPr lang="en-NZ" dirty="0" err="1"/>
              <a:t>noho</a:t>
            </a:r>
            <a:r>
              <a:rPr lang="en-NZ" dirty="0"/>
              <a:t> ana.</a:t>
            </a:r>
            <a:br>
              <a:rPr lang="en-NZ" dirty="0"/>
            </a:br>
            <a:endParaRPr lang="en-NZ" dirty="0"/>
          </a:p>
        </p:txBody>
      </p:sp>
      <p:pic>
        <p:nvPicPr>
          <p:cNvPr id="5" name="Content Placeholder 4" descr="A close up of a logo&#10;&#10;Description automatically generated">
            <a:extLst>
              <a:ext uri="{FF2B5EF4-FFF2-40B4-BE49-F238E27FC236}">
                <a16:creationId xmlns:a16="http://schemas.microsoft.com/office/drawing/2014/main" id="{2D7C3FED-42A6-46AF-8E98-C45EC2DD37B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8504" y="4625010"/>
            <a:ext cx="10614991" cy="1696278"/>
          </a:xfrm>
        </p:spPr>
      </p:pic>
    </p:spTree>
    <p:extLst>
      <p:ext uri="{BB962C8B-B14F-4D97-AF65-F5344CB8AC3E}">
        <p14:creationId xmlns:p14="http://schemas.microsoft.com/office/powerpoint/2010/main" val="148591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2291-10E6-4008-9121-18FFA3024A57}"/>
              </a:ext>
            </a:extLst>
          </p:cNvPr>
          <p:cNvSpPr>
            <a:spLocks noGrp="1"/>
          </p:cNvSpPr>
          <p:nvPr>
            <p:ph type="title"/>
          </p:nvPr>
        </p:nvSpPr>
        <p:spPr>
          <a:xfrm>
            <a:off x="609600" y="274638"/>
            <a:ext cx="10972800" cy="1739692"/>
          </a:xfrm>
        </p:spPr>
        <p:txBody>
          <a:bodyPr/>
          <a:lstStyle/>
          <a:p>
            <a:r>
              <a:rPr lang="en-NZ" dirty="0"/>
              <a:t>Kei </a:t>
            </a:r>
            <a:r>
              <a:rPr lang="en-NZ" dirty="0" err="1">
                <a:solidFill>
                  <a:srgbClr val="FF0000"/>
                </a:solidFill>
              </a:rPr>
              <a:t>hea</a:t>
            </a:r>
            <a:r>
              <a:rPr lang="en-NZ" dirty="0">
                <a:solidFill>
                  <a:srgbClr val="FF0000"/>
                </a:solidFill>
              </a:rPr>
              <a:t> </a:t>
            </a:r>
            <a:r>
              <a:rPr lang="en-NZ" dirty="0" err="1">
                <a:solidFill>
                  <a:srgbClr val="FF0000"/>
                </a:solidFill>
              </a:rPr>
              <a:t>koe</a:t>
            </a:r>
            <a:r>
              <a:rPr lang="en-NZ" dirty="0">
                <a:solidFill>
                  <a:srgbClr val="FF0000"/>
                </a:solidFill>
              </a:rPr>
              <a:t> </a:t>
            </a:r>
            <a:r>
              <a:rPr lang="en-NZ" dirty="0"/>
              <a:t>e mahi ana?</a:t>
            </a:r>
            <a:br>
              <a:rPr lang="en-NZ" dirty="0"/>
            </a:br>
            <a:r>
              <a:rPr lang="en-NZ" dirty="0"/>
              <a:t>Kei ______________ </a:t>
            </a:r>
            <a:r>
              <a:rPr lang="en-NZ" dirty="0">
                <a:solidFill>
                  <a:srgbClr val="FF0000"/>
                </a:solidFill>
              </a:rPr>
              <a:t>ahau</a:t>
            </a:r>
            <a:r>
              <a:rPr lang="en-NZ" dirty="0"/>
              <a:t> e mahi ana.</a:t>
            </a:r>
          </a:p>
        </p:txBody>
      </p:sp>
      <p:pic>
        <p:nvPicPr>
          <p:cNvPr id="5" name="Content Placeholder 4" descr="A person standing in front of a building&#10;&#10;Description automatically generated">
            <a:extLst>
              <a:ext uri="{FF2B5EF4-FFF2-40B4-BE49-F238E27FC236}">
                <a16:creationId xmlns:a16="http://schemas.microsoft.com/office/drawing/2014/main" id="{B4059F12-E119-4CAC-B8FA-A2038628775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13896" y="2170045"/>
            <a:ext cx="8046156" cy="4137990"/>
          </a:xfrm>
        </p:spPr>
      </p:pic>
    </p:spTree>
    <p:extLst>
      <p:ext uri="{BB962C8B-B14F-4D97-AF65-F5344CB8AC3E}">
        <p14:creationId xmlns:p14="http://schemas.microsoft.com/office/powerpoint/2010/main" val="187242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C856A8-3032-4102-815E-89D3C9F88A6C}"/>
              </a:ext>
            </a:extLst>
          </p:cNvPr>
          <p:cNvSpPr>
            <a:spLocks noGrp="1"/>
          </p:cNvSpPr>
          <p:nvPr>
            <p:ph type="body" idx="1"/>
          </p:nvPr>
        </p:nvSpPr>
        <p:spPr>
          <a:xfrm>
            <a:off x="384313" y="159026"/>
            <a:ext cx="11582399" cy="6493565"/>
          </a:xfrm>
        </p:spPr>
        <p:txBody>
          <a:bodyPr>
            <a:normAutofit fontScale="92500" lnSpcReduction="20000"/>
          </a:bodyPr>
          <a:lstStyle/>
          <a:p>
            <a:r>
              <a:rPr kumimoji="0" lang="en-NZ" sz="4000" b="0" i="0" u="none" strike="noStrike" kern="1200" cap="none" spc="0" normalizeH="0" baseline="0" noProof="0" dirty="0">
                <a:ln>
                  <a:noFill/>
                </a:ln>
                <a:solidFill>
                  <a:prstClr val="black"/>
                </a:solidFill>
                <a:effectLst/>
                <a:uLnTx/>
                <a:uFillTx/>
                <a:latin typeface="Calibri"/>
                <a:ea typeface="+mj-ea"/>
                <a:cs typeface="+mj-cs"/>
              </a:rPr>
              <a:t>He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kōrero</a:t>
            </a:r>
            <a:br>
              <a:rPr kumimoji="0" lang="en-NZ" sz="4000" b="0" i="0" u="none" strike="noStrike" kern="1200" cap="none" spc="0" normalizeH="0" baseline="0" noProof="0" dirty="0">
                <a:ln>
                  <a:noFill/>
                </a:ln>
                <a:solidFill>
                  <a:prstClr val="black"/>
                </a:solidFill>
                <a:effectLst/>
                <a:uLnTx/>
                <a:uFillTx/>
                <a:latin typeface="Calibri"/>
                <a:ea typeface="+mj-ea"/>
                <a:cs typeface="+mj-cs"/>
              </a:rPr>
            </a:b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err="1">
                <a:ln>
                  <a:noFill/>
                </a:ln>
                <a:solidFill>
                  <a:prstClr val="black"/>
                </a:solidFill>
                <a:effectLst/>
                <a:uLnTx/>
                <a:uFillTx/>
                <a:latin typeface="Calibri"/>
                <a:ea typeface="+mj-ea"/>
                <a:cs typeface="+mj-cs"/>
              </a:rPr>
              <a:t>Pānuitia</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ngā</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kōrerorero</a:t>
            </a:r>
            <a:r>
              <a:rPr kumimoji="0" lang="en-NZ" sz="4000" b="0" i="0" u="none" strike="noStrike" kern="1200" cap="none" spc="0" normalizeH="0" baseline="0" noProof="0" dirty="0">
                <a:ln>
                  <a:noFill/>
                </a:ln>
                <a:solidFill>
                  <a:prstClr val="black"/>
                </a:solidFill>
                <a:effectLst/>
                <a:uLnTx/>
                <a:uFillTx/>
                <a:latin typeface="Calibri"/>
                <a:ea typeface="+mj-ea"/>
                <a:cs typeface="+mj-cs"/>
              </a:rPr>
              <a:t> e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whai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ake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nei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kātahi</a:t>
            </a:r>
            <a:r>
              <a:rPr kumimoji="0" lang="en-NZ" sz="4000" b="0" i="0" u="none" strike="noStrike" kern="1200" cap="none" spc="0" normalizeH="0" baseline="0" noProof="0" dirty="0">
                <a:ln>
                  <a:noFill/>
                </a:ln>
                <a:solidFill>
                  <a:prstClr val="black"/>
                </a:solidFill>
                <a:effectLst/>
                <a:uLnTx/>
                <a:uFillTx/>
                <a:latin typeface="Calibri"/>
                <a:ea typeface="+mj-ea"/>
                <a:cs typeface="+mj-cs"/>
              </a:rPr>
              <a:t> ka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whiriwhiri</a:t>
            </a:r>
            <a:r>
              <a:rPr kumimoji="0" lang="en-NZ" sz="4000" b="0" i="0" u="none" strike="noStrike" kern="1200" cap="none" spc="0" normalizeH="0" baseline="0" noProof="0" dirty="0">
                <a:ln>
                  <a:noFill/>
                </a:ln>
                <a:solidFill>
                  <a:prstClr val="black"/>
                </a:solidFill>
                <a:effectLst/>
                <a:uLnTx/>
                <a:uFillTx/>
                <a:latin typeface="Calibri"/>
                <a:ea typeface="+mj-ea"/>
                <a:cs typeface="+mj-cs"/>
              </a:rPr>
              <a:t> ai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whakautu</a:t>
            </a:r>
            <a:r>
              <a:rPr kumimoji="0" lang="en-NZ" sz="4000" b="0" i="0" u="none" strike="noStrike" kern="1200" cap="none" spc="0" normalizeH="0" baseline="0" noProof="0" dirty="0">
                <a:ln>
                  <a:noFill/>
                </a:ln>
                <a:solidFill>
                  <a:prstClr val="black"/>
                </a:solidFill>
                <a:effectLst/>
                <a:uLnTx/>
                <a:uFillTx/>
                <a:latin typeface="Calibri"/>
                <a:ea typeface="+mj-ea"/>
                <a:cs typeface="+mj-cs"/>
              </a:rPr>
              <a:t> tika.</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a:ln>
                  <a:noFill/>
                </a:ln>
                <a:solidFill>
                  <a:prstClr val="black"/>
                </a:solidFill>
                <a:effectLst/>
                <a:uLnTx/>
                <a:uFillTx/>
                <a:latin typeface="Calibri"/>
                <a:ea typeface="+mj-ea"/>
                <a:cs typeface="+mj-cs"/>
              </a:rPr>
              <a:t>Read the following dialogue, than choose the correct answer.</a:t>
            </a:r>
            <a:br>
              <a:rPr kumimoji="0" lang="en-NZ" sz="4000" b="0" i="0" u="none" strike="noStrike" kern="1200" cap="none" spc="0" normalizeH="0" baseline="0" noProof="0" dirty="0">
                <a:ln>
                  <a:noFill/>
                </a:ln>
                <a:solidFill>
                  <a:prstClr val="black"/>
                </a:solidFill>
                <a:effectLst/>
                <a:uLnTx/>
                <a:uFillTx/>
                <a:latin typeface="Calibri"/>
                <a:ea typeface="+mj-ea"/>
                <a:cs typeface="+mj-cs"/>
              </a:rPr>
            </a:b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err="1">
                <a:ln>
                  <a:noFill/>
                </a:ln>
                <a:solidFill>
                  <a:prstClr val="black"/>
                </a:solidFill>
                <a:effectLst/>
                <a:uLnTx/>
                <a:uFillTx/>
                <a:latin typeface="Calibri"/>
                <a:ea typeface="+mj-ea"/>
                <a:cs typeface="+mj-cs"/>
              </a:rPr>
              <a:t>Kua</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tae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mai</a:t>
            </a:r>
            <a:r>
              <a:rPr kumimoji="0" lang="en-NZ" sz="4000" b="0" i="0" u="none" strike="noStrike" kern="1200" cap="none" spc="0" normalizeH="0" baseline="0" noProof="0" dirty="0">
                <a:ln>
                  <a:noFill/>
                </a:ln>
                <a:solidFill>
                  <a:prstClr val="black"/>
                </a:solidFill>
                <a:effectLst/>
                <a:uLnTx/>
                <a:uFillTx/>
                <a:latin typeface="Calibri"/>
                <a:ea typeface="+mj-ea"/>
                <a:cs typeface="+mj-cs"/>
              </a:rPr>
              <a:t> 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Mikaere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rāua</a:t>
            </a:r>
            <a:r>
              <a:rPr kumimoji="0" lang="en-NZ" sz="4000" b="0" i="0" u="none" strike="noStrike" kern="1200" cap="none" spc="0" normalizeH="0" baseline="0" noProof="0" dirty="0">
                <a:ln>
                  <a:noFill/>
                </a:ln>
                <a:solidFill>
                  <a:prstClr val="black"/>
                </a:solidFill>
                <a:effectLst/>
                <a:uLnTx/>
                <a:uFillTx/>
                <a:latin typeface="Calibri"/>
                <a:ea typeface="+mj-ea"/>
                <a:cs typeface="+mj-cs"/>
              </a:rPr>
              <a:t> ko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Hinewai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whare</a:t>
            </a:r>
            <a:r>
              <a:rPr kumimoji="0" lang="en-NZ" sz="4000" b="0" i="0" u="none" strike="noStrike" kern="1200" cap="none" spc="0" normalizeH="0" baseline="0" noProof="0" dirty="0">
                <a:ln>
                  <a:noFill/>
                </a:ln>
                <a:solidFill>
                  <a:prstClr val="black"/>
                </a:solidFill>
                <a:effectLst/>
                <a:uLnTx/>
                <a:uFillTx/>
                <a:latin typeface="Calibri"/>
                <a:ea typeface="+mj-ea"/>
                <a:cs typeface="+mj-cs"/>
              </a:rPr>
              <a:t> o Aroha.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Kāore</a:t>
            </a:r>
            <a:r>
              <a:rPr kumimoji="0" lang="en-NZ" sz="4000" b="0" i="0" u="none" strike="noStrike" kern="1200" cap="none" spc="0" normalizeH="0" baseline="0" noProof="0" dirty="0">
                <a:ln>
                  <a:noFill/>
                </a:ln>
                <a:solidFill>
                  <a:prstClr val="black"/>
                </a:solidFill>
                <a:effectLst/>
                <a:uLnTx/>
                <a:uFillTx/>
                <a:latin typeface="Calibri"/>
                <a:ea typeface="+mj-ea"/>
                <a:cs typeface="+mj-cs"/>
              </a:rPr>
              <a:t> a Aroha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mōhio</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hoa</a:t>
            </a:r>
            <a:r>
              <a:rPr kumimoji="0" lang="en-NZ" sz="4000" b="0" i="0" u="none" strike="noStrike" kern="1200" cap="none" spc="0" normalizeH="0" baseline="0" noProof="0" dirty="0">
                <a:ln>
                  <a:noFill/>
                </a:ln>
                <a:solidFill>
                  <a:prstClr val="black"/>
                </a:solidFill>
                <a:effectLst/>
                <a:uLnTx/>
                <a:uFillTx/>
                <a:latin typeface="Calibri"/>
                <a:ea typeface="+mj-ea"/>
                <a:cs typeface="+mj-cs"/>
              </a:rPr>
              <a:t> o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Mikaere</a:t>
            </a:r>
            <a:r>
              <a:rPr kumimoji="0" lang="en-NZ" sz="4000" b="0" i="0" u="none" strike="noStrike" kern="1200" cap="none" spc="0" normalizeH="0" baseline="0" noProof="0" dirty="0">
                <a:ln>
                  <a:noFill/>
                </a:ln>
                <a:solidFill>
                  <a:prstClr val="black"/>
                </a:solidFill>
                <a:effectLst/>
                <a:uLnTx/>
                <a:uFillTx/>
                <a:latin typeface="Calibri"/>
                <a:ea typeface="+mj-ea"/>
                <a:cs typeface="+mj-cs"/>
              </a:rPr>
              <a:t>.</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err="1">
                <a:ln>
                  <a:noFill/>
                </a:ln>
                <a:solidFill>
                  <a:prstClr val="black"/>
                </a:solidFill>
                <a:effectLst/>
                <a:uLnTx/>
                <a:uFillTx/>
                <a:latin typeface="Calibri"/>
                <a:ea typeface="+mj-ea"/>
                <a:cs typeface="+mj-cs"/>
              </a:rPr>
              <a:t>Mikaere</a:t>
            </a:r>
            <a:r>
              <a:rPr kumimoji="0" lang="en-NZ" sz="4000" b="0" i="0" u="none" strike="noStrike" kern="1200" cap="none" spc="0" normalizeH="0" baseline="0" noProof="0" dirty="0">
                <a:ln>
                  <a:noFill/>
                </a:ln>
                <a:solidFill>
                  <a:prstClr val="black"/>
                </a:solidFill>
                <a:effectLst/>
                <a:uLnTx/>
                <a:uFillTx/>
                <a:latin typeface="Calibri"/>
                <a:ea typeface="+mj-ea"/>
                <a:cs typeface="+mj-cs"/>
              </a:rPr>
              <a:t> and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Hinewai</a:t>
            </a:r>
            <a:r>
              <a:rPr kumimoji="0" lang="en-NZ" sz="4000" b="0" i="0" u="none" strike="noStrike" kern="1200" cap="none" spc="0" normalizeH="0" baseline="0" noProof="0" dirty="0">
                <a:ln>
                  <a:noFill/>
                </a:ln>
                <a:solidFill>
                  <a:prstClr val="black"/>
                </a:solidFill>
                <a:effectLst/>
                <a:uLnTx/>
                <a:uFillTx/>
                <a:latin typeface="Calibri"/>
                <a:ea typeface="+mj-ea"/>
                <a:cs typeface="+mj-cs"/>
              </a:rPr>
              <a:t> have arrived at Aroha’s house.  Aroha doesn’t know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Mikaere’s</a:t>
            </a:r>
            <a:r>
              <a:rPr kumimoji="0" lang="en-NZ" sz="4000" b="0" i="0" u="none" strike="noStrike" kern="1200" cap="none" spc="0" normalizeH="0" baseline="0" noProof="0" dirty="0">
                <a:ln>
                  <a:noFill/>
                </a:ln>
                <a:solidFill>
                  <a:prstClr val="black"/>
                </a:solidFill>
                <a:effectLst/>
                <a:uLnTx/>
                <a:uFillTx/>
                <a:latin typeface="Calibri"/>
                <a:ea typeface="+mj-ea"/>
                <a:cs typeface="+mj-cs"/>
              </a:rPr>
              <a:t> friend.</a:t>
            </a:r>
            <a:br>
              <a:rPr kumimoji="0" lang="en-NZ" sz="4000" b="0" i="0" u="none" strike="noStrike" kern="1200" cap="none" spc="0" normalizeH="0" baseline="0" noProof="0" dirty="0">
                <a:ln>
                  <a:noFill/>
                </a:ln>
                <a:solidFill>
                  <a:prstClr val="black"/>
                </a:solidFill>
                <a:effectLst/>
                <a:uLnTx/>
                <a:uFillTx/>
                <a:latin typeface="Calibri"/>
                <a:ea typeface="+mj-ea"/>
                <a:cs typeface="+mj-cs"/>
              </a:rPr>
            </a:b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err="1">
                <a:ln>
                  <a:noFill/>
                </a:ln>
                <a:solidFill>
                  <a:prstClr val="black"/>
                </a:solidFill>
                <a:effectLst/>
                <a:uLnTx/>
                <a:uFillTx/>
                <a:latin typeface="Calibri"/>
                <a:ea typeface="+mj-ea"/>
                <a:cs typeface="+mj-cs"/>
              </a:rPr>
              <a:t>Mikaere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Tēnā</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koe</a:t>
            </a:r>
            <a:r>
              <a:rPr kumimoji="0" lang="en-NZ" sz="4000" b="0" i="0" u="none" strike="noStrike" kern="1200" cap="none" spc="0" normalizeH="0" baseline="0" noProof="0" dirty="0">
                <a:ln>
                  <a:noFill/>
                </a:ln>
                <a:solidFill>
                  <a:prstClr val="black"/>
                </a:solidFill>
                <a:effectLst/>
                <a:uLnTx/>
                <a:uFillTx/>
                <a:latin typeface="Calibri"/>
                <a:ea typeface="+mj-ea"/>
                <a:cs typeface="+mj-cs"/>
              </a:rPr>
              <a:t> e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hoa</a:t>
            </a:r>
            <a:r>
              <a:rPr kumimoji="0" lang="en-NZ" sz="4000" b="0" i="0" u="none" strike="noStrike" kern="1200" cap="none" spc="0" normalizeH="0" baseline="0" noProof="0" dirty="0">
                <a:ln>
                  <a:noFill/>
                </a:ln>
                <a:solidFill>
                  <a:prstClr val="black"/>
                </a:solidFill>
                <a:effectLst/>
                <a:uLnTx/>
                <a:uFillTx/>
                <a:latin typeface="Calibri"/>
                <a:ea typeface="+mj-ea"/>
                <a:cs typeface="+mj-cs"/>
              </a:rPr>
              <a:t>! Kei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pēhea</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koe</a:t>
            </a:r>
            <a:r>
              <a:rPr kumimoji="0" lang="en-NZ" sz="4000" b="0" i="0" u="none" strike="noStrike" kern="1200" cap="none" spc="0" normalizeH="0" baseline="0" noProof="0" dirty="0">
                <a:ln>
                  <a:noFill/>
                </a:ln>
                <a:solidFill>
                  <a:prstClr val="black"/>
                </a:solidFill>
                <a:effectLst/>
                <a:uLnTx/>
                <a:uFillTx/>
                <a:latin typeface="Calibri"/>
                <a:ea typeface="+mj-ea"/>
                <a:cs typeface="+mj-cs"/>
              </a:rPr>
              <a:t>?</a:t>
            </a:r>
            <a:br>
              <a:rPr kumimoji="0" lang="en-NZ" sz="4000" b="0" i="0" u="none" strike="noStrike" kern="1200" cap="none" spc="0" normalizeH="0" baseline="0" noProof="0" dirty="0">
                <a:ln>
                  <a:noFill/>
                </a:ln>
                <a:solidFill>
                  <a:prstClr val="black"/>
                </a:solidFill>
                <a:effectLst/>
                <a:uLnTx/>
                <a:uFillTx/>
                <a:latin typeface="Calibri"/>
                <a:ea typeface="+mj-ea"/>
                <a:cs typeface="+mj-cs"/>
              </a:rPr>
            </a:br>
            <a:endParaRPr lang="en-NZ" dirty="0"/>
          </a:p>
        </p:txBody>
      </p:sp>
    </p:spTree>
    <p:extLst>
      <p:ext uri="{BB962C8B-B14F-4D97-AF65-F5344CB8AC3E}">
        <p14:creationId xmlns:p14="http://schemas.microsoft.com/office/powerpoint/2010/main" val="213733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F296-9CF0-4D53-9877-3626E6B39DE0}"/>
              </a:ext>
            </a:extLst>
          </p:cNvPr>
          <p:cNvSpPr>
            <a:spLocks noGrp="1"/>
          </p:cNvSpPr>
          <p:nvPr>
            <p:ph type="title"/>
          </p:nvPr>
        </p:nvSpPr>
        <p:spPr>
          <a:xfrm>
            <a:off x="304800" y="145773"/>
            <a:ext cx="11781183" cy="6520069"/>
          </a:xfrm>
        </p:spPr>
        <p:txBody>
          <a:bodyPr>
            <a:normAutofit/>
          </a:bodyPr>
          <a:lstStyle/>
          <a:p>
            <a:r>
              <a:rPr kumimoji="0" lang="en-NZ" sz="4000" b="0" i="0" u="none" strike="noStrike" kern="1200" cap="none" spc="0" normalizeH="0" baseline="0" noProof="0" dirty="0">
                <a:ln>
                  <a:noFill/>
                </a:ln>
                <a:solidFill>
                  <a:prstClr val="black"/>
                </a:solidFill>
                <a:effectLst/>
                <a:uLnTx/>
                <a:uFillTx/>
                <a:latin typeface="Calibri"/>
                <a:ea typeface="+mj-ea"/>
                <a:cs typeface="+mj-cs"/>
              </a:rPr>
              <a:t>         Aroha: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Tēnā</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kōrua</a:t>
            </a:r>
            <a:r>
              <a:rPr kumimoji="0" lang="en-NZ" sz="4000" b="0" i="0" u="none" strike="noStrike" kern="1200" cap="none" spc="0" normalizeH="0" baseline="0" noProof="0" dirty="0">
                <a:ln>
                  <a:noFill/>
                </a:ln>
                <a:solidFill>
                  <a:prstClr val="black"/>
                </a:solidFill>
                <a:effectLst/>
                <a:uLnTx/>
                <a:uFillTx/>
                <a:latin typeface="Calibri"/>
                <a:ea typeface="+mj-ea"/>
                <a:cs typeface="+mj-cs"/>
              </a:rPr>
              <a:t>. Ka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nui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pai</a:t>
            </a:r>
            <a:r>
              <a:rPr kumimoji="0" lang="en-NZ" sz="4000" b="0" i="0" u="none" strike="noStrike" kern="1200" cap="none" spc="0" normalizeH="0" baseline="0" noProof="0" dirty="0">
                <a:ln>
                  <a:noFill/>
                </a:ln>
                <a:solidFill>
                  <a:prstClr val="black"/>
                </a:solidFill>
                <a:effectLst/>
                <a:uLnTx/>
                <a:uFillTx/>
                <a:latin typeface="Calibri"/>
                <a:ea typeface="+mj-ea"/>
                <a:cs typeface="+mj-cs"/>
              </a:rPr>
              <a:t>! Ko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wai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tō</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hoa</a:t>
            </a:r>
            <a:r>
              <a:rPr kumimoji="0" lang="en-NZ" sz="4000" b="0" i="0" u="none" strike="noStrike" kern="1200" cap="none" spc="0" normalizeH="0" baseline="0" noProof="0" dirty="0">
                <a:ln>
                  <a:noFill/>
                </a:ln>
                <a:solidFill>
                  <a:prstClr val="black"/>
                </a:solidFill>
                <a:effectLst/>
                <a:uLnTx/>
                <a:uFillTx/>
                <a:latin typeface="Calibri"/>
                <a:ea typeface="+mj-ea"/>
                <a:cs typeface="+mj-cs"/>
              </a:rPr>
              <a:t>?</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Mikaere</a:t>
            </a:r>
            <a:r>
              <a:rPr kumimoji="0" lang="en-NZ" sz="4000" b="0" i="0" u="none" strike="noStrike" kern="1200" cap="none" spc="0" normalizeH="0" baseline="0" noProof="0" dirty="0">
                <a:ln>
                  <a:noFill/>
                </a:ln>
                <a:solidFill>
                  <a:prstClr val="black"/>
                </a:solidFill>
                <a:effectLst/>
                <a:uLnTx/>
                <a:uFillTx/>
                <a:latin typeface="Calibri"/>
                <a:ea typeface="+mj-ea"/>
                <a:cs typeface="+mj-cs"/>
              </a:rPr>
              <a:t>:  Ko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Hinewai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tēnei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a:ln>
                  <a:noFill/>
                </a:ln>
                <a:solidFill>
                  <a:prstClr val="black"/>
                </a:solidFill>
                <a:effectLst/>
                <a:uLnTx/>
                <a:uFillTx/>
                <a:latin typeface="Calibri"/>
                <a:ea typeface="+mj-ea"/>
                <a:cs typeface="+mj-cs"/>
              </a:rPr>
              <a:t>          Aroha:  Kia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ora</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Hinewai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Nō</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hea</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koe</a:t>
            </a:r>
            <a:r>
              <a:rPr kumimoji="0" lang="en-NZ" sz="4000" b="0" i="0" u="none" strike="noStrike" kern="1200" cap="none" spc="0" normalizeH="0" baseline="0" noProof="0" dirty="0">
                <a:ln>
                  <a:noFill/>
                </a:ln>
                <a:solidFill>
                  <a:prstClr val="black"/>
                </a:solidFill>
                <a:effectLst/>
                <a:uLnTx/>
                <a:uFillTx/>
                <a:latin typeface="Calibri"/>
                <a:ea typeface="+mj-ea"/>
                <a:cs typeface="+mj-cs"/>
              </a:rPr>
              <a:t>, e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hine</a:t>
            </a:r>
            <a:r>
              <a:rPr kumimoji="0" lang="en-NZ" sz="4000" b="0" i="0" u="none" strike="noStrike" kern="1200" cap="none" spc="0" normalizeH="0" baseline="0" noProof="0" dirty="0">
                <a:ln>
                  <a:noFill/>
                </a:ln>
                <a:solidFill>
                  <a:prstClr val="black"/>
                </a:solidFill>
                <a:effectLst/>
                <a:uLnTx/>
                <a:uFillTx/>
                <a:latin typeface="Calibri"/>
                <a:ea typeface="+mj-ea"/>
                <a:cs typeface="+mj-cs"/>
              </a:rPr>
              <a:t>?</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Hinewai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Tēnā</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koe</a:t>
            </a:r>
            <a:r>
              <a:rPr kumimoji="0" lang="en-NZ" sz="4000" b="0" i="0" u="none" strike="noStrike" kern="1200" cap="none" spc="0" normalizeH="0" baseline="0" noProof="0" dirty="0">
                <a:ln>
                  <a:noFill/>
                </a:ln>
                <a:solidFill>
                  <a:prstClr val="black"/>
                </a:solidFill>
                <a:effectLst/>
                <a:uLnTx/>
                <a:uFillTx/>
                <a:latin typeface="Calibri"/>
                <a:ea typeface="+mj-ea"/>
                <a:cs typeface="+mj-cs"/>
              </a:rPr>
              <a:t>, Aroha.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Nō</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Ōtepoti</a:t>
            </a:r>
            <a:r>
              <a:rPr kumimoji="0" lang="en-NZ" sz="4000" b="0" i="0" u="none" strike="noStrike" kern="1200" cap="none" spc="0" normalizeH="0" baseline="0" noProof="0" dirty="0">
                <a:ln>
                  <a:noFill/>
                </a:ln>
                <a:solidFill>
                  <a:prstClr val="black"/>
                </a:solidFill>
                <a:effectLst/>
                <a:uLnTx/>
                <a:uFillTx/>
                <a:latin typeface="Calibri"/>
                <a:ea typeface="+mj-ea"/>
                <a:cs typeface="+mj-cs"/>
              </a:rPr>
              <a:t> ahau.</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a:ln>
                  <a:noFill/>
                </a:ln>
                <a:solidFill>
                  <a:prstClr val="black"/>
                </a:solidFill>
                <a:effectLst/>
                <a:uLnTx/>
                <a:uFillTx/>
                <a:latin typeface="Calibri"/>
                <a:ea typeface="+mj-ea"/>
                <a:cs typeface="+mj-cs"/>
              </a:rPr>
              <a:t>          Aroha: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Nō</a:t>
            </a:r>
            <a:r>
              <a:rPr kumimoji="0" lang="en-NZ" sz="4000" b="0" i="0" u="none" strike="noStrike" kern="1200" cap="none" spc="0" normalizeH="0" baseline="0" noProof="0" dirty="0">
                <a:ln>
                  <a:noFill/>
                </a:ln>
                <a:solidFill>
                  <a:prstClr val="black"/>
                </a:solidFill>
                <a:effectLst/>
                <a:uLnTx/>
                <a:uFillTx/>
                <a:latin typeface="Calibri"/>
                <a:ea typeface="+mj-ea"/>
                <a:cs typeface="+mj-cs"/>
              </a:rPr>
              <a:t> Kai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Tahu</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koe</a:t>
            </a:r>
            <a:r>
              <a:rPr kumimoji="0" lang="en-NZ" sz="4000" b="0" i="0" u="none" strike="noStrike" kern="1200" cap="none" spc="0" normalizeH="0" baseline="0" noProof="0" dirty="0">
                <a:ln>
                  <a:noFill/>
                </a:ln>
                <a:solidFill>
                  <a:prstClr val="black"/>
                </a:solidFill>
                <a:effectLst/>
                <a:uLnTx/>
                <a:uFillTx/>
                <a:latin typeface="Calibri"/>
                <a:ea typeface="+mj-ea"/>
                <a:cs typeface="+mj-cs"/>
              </a:rPr>
              <a:t>?</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err="1">
                <a:ln>
                  <a:noFill/>
                </a:ln>
                <a:solidFill>
                  <a:prstClr val="black"/>
                </a:solidFill>
                <a:effectLst/>
                <a:uLnTx/>
                <a:uFillTx/>
                <a:latin typeface="Calibri"/>
                <a:ea typeface="+mj-ea"/>
                <a:cs typeface="+mj-cs"/>
              </a:rPr>
              <a:t>Hinewai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Āe</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Nō</a:t>
            </a:r>
            <a:r>
              <a:rPr kumimoji="0" lang="en-NZ" sz="4000" b="0" i="0" u="none" strike="noStrike" kern="1200" cap="none" spc="0" normalizeH="0" baseline="0" noProof="0" dirty="0">
                <a:ln>
                  <a:noFill/>
                </a:ln>
                <a:solidFill>
                  <a:prstClr val="black"/>
                </a:solidFill>
                <a:effectLst/>
                <a:uLnTx/>
                <a:uFillTx/>
                <a:latin typeface="Calibri"/>
                <a:ea typeface="+mj-ea"/>
                <a:cs typeface="+mj-cs"/>
              </a:rPr>
              <a:t> Kai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Tahu</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taku</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whaea</a:t>
            </a:r>
            <a:r>
              <a:rPr kumimoji="0" lang="en-NZ" sz="4000" b="0" i="0" u="none" strike="noStrike" kern="1200" cap="none" spc="0" normalizeH="0" baseline="0" noProof="0" dirty="0">
                <a:ln>
                  <a:noFill/>
                </a:ln>
                <a:solidFill>
                  <a:prstClr val="black"/>
                </a:solidFill>
                <a:effectLst/>
                <a:uLnTx/>
                <a:uFillTx/>
                <a:latin typeface="Calibri"/>
                <a:ea typeface="+mj-ea"/>
                <a:cs typeface="+mj-cs"/>
              </a:rPr>
              <a:t>. Ko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Roimata</a:t>
            </a:r>
            <a:r>
              <a:rPr kumimoji="0" lang="en-NZ" sz="4000" b="0" i="0" u="none" strike="noStrike" kern="1200" cap="none" spc="0" normalizeH="0" baseline="0" noProof="0" dirty="0">
                <a:ln>
                  <a:noFill/>
                </a:ln>
                <a:solidFill>
                  <a:prstClr val="black"/>
                </a:solidFill>
                <a:effectLst/>
                <a:uLnTx/>
                <a:uFillTx/>
                <a:latin typeface="Calibri"/>
                <a:ea typeface="+mj-ea"/>
                <a:cs typeface="+mj-cs"/>
              </a:rPr>
              <a:t> tana  </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ingoa</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Nō</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Ingarangi</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taku</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pāpā</a:t>
            </a:r>
            <a:r>
              <a:rPr kumimoji="0" lang="en-NZ" sz="4000" b="0" i="0" u="none" strike="noStrike" kern="1200" cap="none" spc="0" normalizeH="0" baseline="0" noProof="0" dirty="0">
                <a:ln>
                  <a:noFill/>
                </a:ln>
                <a:solidFill>
                  <a:prstClr val="black"/>
                </a:solidFill>
                <a:effectLst/>
                <a:uLnTx/>
                <a:uFillTx/>
                <a:latin typeface="Calibri"/>
                <a:ea typeface="+mj-ea"/>
                <a:cs typeface="+mj-cs"/>
              </a:rPr>
              <a:t>. </a:t>
            </a:r>
            <a:br>
              <a:rPr kumimoji="0" lang="en-NZ" sz="4000" b="0" i="0" u="none" strike="noStrike" kern="1200" cap="none" spc="0" normalizeH="0" baseline="0" noProof="0" dirty="0">
                <a:ln>
                  <a:noFill/>
                </a:ln>
                <a:solidFill>
                  <a:prstClr val="black"/>
                </a:solidFill>
                <a:effectLst/>
                <a:uLnTx/>
                <a:uFillTx/>
                <a:latin typeface="Calibri"/>
                <a:ea typeface="+mj-ea"/>
                <a:cs typeface="+mj-cs"/>
              </a:rPr>
            </a:br>
            <a:r>
              <a:rPr kumimoji="0" lang="en-NZ" sz="4000" b="0" i="0" u="none" strike="noStrike" kern="1200" cap="none" spc="0" normalizeH="0" baseline="0" noProof="0" dirty="0">
                <a:ln>
                  <a:noFill/>
                </a:ln>
                <a:solidFill>
                  <a:prstClr val="black"/>
                </a:solidFill>
                <a:effectLst/>
                <a:uLnTx/>
                <a:uFillTx/>
                <a:latin typeface="Calibri"/>
                <a:ea typeface="+mj-ea"/>
                <a:cs typeface="+mj-cs"/>
              </a:rPr>
              <a:t>                  Ko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Matiu</a:t>
            </a:r>
            <a:r>
              <a:rPr kumimoji="0" lang="en-NZ" sz="4000" b="0" i="0" u="none" strike="noStrike" kern="1200" cap="none" spc="0" normalizeH="0" baseline="0" noProof="0" dirty="0">
                <a:ln>
                  <a:noFill/>
                </a:ln>
                <a:solidFill>
                  <a:prstClr val="black"/>
                </a:solidFill>
                <a:effectLst/>
                <a:uLnTx/>
                <a:uFillTx/>
                <a:latin typeface="Calibri"/>
                <a:ea typeface="+mj-ea"/>
                <a:cs typeface="+mj-cs"/>
              </a:rPr>
              <a:t> tana </a:t>
            </a:r>
            <a:r>
              <a:rPr kumimoji="0" lang="en-NZ" sz="4000" b="0" i="0" u="none" strike="noStrike" kern="1200" cap="none" spc="0" normalizeH="0" baseline="0" noProof="0" dirty="0" err="1">
                <a:ln>
                  <a:noFill/>
                </a:ln>
                <a:solidFill>
                  <a:prstClr val="black"/>
                </a:solidFill>
                <a:effectLst/>
                <a:uLnTx/>
                <a:uFillTx/>
                <a:latin typeface="Calibri"/>
                <a:ea typeface="+mj-ea"/>
                <a:cs typeface="+mj-cs"/>
              </a:rPr>
              <a:t>ingoa</a:t>
            </a:r>
            <a:r>
              <a:rPr kumimoji="0" lang="en-NZ" sz="4000" b="0" i="0" u="none" strike="noStrike" kern="1200" cap="none" spc="0" normalizeH="0" baseline="0" noProof="0" dirty="0">
                <a:ln>
                  <a:noFill/>
                </a:ln>
                <a:solidFill>
                  <a:prstClr val="black"/>
                </a:solidFill>
                <a:effectLst/>
                <a:uLnTx/>
                <a:uFillTx/>
                <a:latin typeface="Calibri"/>
                <a:ea typeface="+mj-ea"/>
                <a:cs typeface="+mj-cs"/>
              </a:rPr>
              <a:t>.</a:t>
            </a:r>
            <a:endParaRPr lang="en-NZ" dirty="0"/>
          </a:p>
        </p:txBody>
      </p:sp>
    </p:spTree>
    <p:extLst>
      <p:ext uri="{BB962C8B-B14F-4D97-AF65-F5344CB8AC3E}">
        <p14:creationId xmlns:p14="http://schemas.microsoft.com/office/powerpoint/2010/main" val="105926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97A9-1D68-42D9-A867-1B15D1FB9EDF}"/>
              </a:ext>
            </a:extLst>
          </p:cNvPr>
          <p:cNvSpPr>
            <a:spLocks noGrp="1"/>
          </p:cNvSpPr>
          <p:nvPr>
            <p:ph type="title"/>
          </p:nvPr>
        </p:nvSpPr>
        <p:spPr>
          <a:xfrm>
            <a:off x="1537252" y="520776"/>
            <a:ext cx="10442713" cy="5816447"/>
          </a:xfrm>
        </p:spPr>
        <p:txBody>
          <a:bodyPr>
            <a:normAutofit fontScale="90000"/>
          </a:bodyPr>
          <a:lstStyle/>
          <a:p>
            <a:r>
              <a:rPr lang="en-NZ" b="1" dirty="0"/>
              <a:t>Counting – </a:t>
            </a:r>
            <a:r>
              <a:rPr lang="en-NZ" b="1" dirty="0" err="1"/>
              <a:t>Te</a:t>
            </a:r>
            <a:r>
              <a:rPr lang="en-NZ" b="1" dirty="0"/>
              <a:t> Tatau.</a:t>
            </a:r>
            <a:br>
              <a:rPr lang="en-NZ" dirty="0"/>
            </a:br>
            <a:br>
              <a:rPr lang="en-NZ" dirty="0"/>
            </a:br>
            <a:r>
              <a:rPr lang="en-US" b="0" i="0" dirty="0">
                <a:solidFill>
                  <a:srgbClr val="333333"/>
                </a:solidFill>
                <a:effectLst/>
                <a:latin typeface="Roboto"/>
              </a:rPr>
              <a:t>There are two words for ‘one’,</a:t>
            </a:r>
            <a:r>
              <a:rPr lang="en-US" b="0" i="1" dirty="0">
                <a:solidFill>
                  <a:srgbClr val="333333"/>
                </a:solidFill>
                <a:effectLst/>
                <a:latin typeface="Roboto"/>
              </a:rPr>
              <a:t> </a:t>
            </a:r>
            <a:r>
              <a:rPr lang="en-US" b="1" i="0" dirty="0" err="1">
                <a:solidFill>
                  <a:srgbClr val="333333"/>
                </a:solidFill>
                <a:effectLst/>
                <a:latin typeface="Roboto"/>
              </a:rPr>
              <a:t>tahi</a:t>
            </a:r>
            <a:r>
              <a:rPr lang="en-US" b="0" i="0" dirty="0">
                <a:solidFill>
                  <a:srgbClr val="333333"/>
                </a:solidFill>
                <a:effectLst/>
                <a:latin typeface="Roboto"/>
              </a:rPr>
              <a:t> and </a:t>
            </a:r>
            <a:r>
              <a:rPr lang="en-US" b="1" i="0" dirty="0" err="1">
                <a:solidFill>
                  <a:srgbClr val="333333"/>
                </a:solidFill>
                <a:effectLst/>
                <a:latin typeface="Roboto"/>
              </a:rPr>
              <a:t>kotahi</a:t>
            </a:r>
            <a:r>
              <a:rPr lang="en-US" b="0" i="0" dirty="0">
                <a:solidFill>
                  <a:srgbClr val="333333"/>
                </a:solidFill>
                <a:effectLst/>
                <a:latin typeface="Roboto"/>
              </a:rPr>
              <a:t>. Normally </a:t>
            </a:r>
            <a:r>
              <a:rPr lang="en-US" b="1" i="0" dirty="0" err="1">
                <a:solidFill>
                  <a:srgbClr val="333333"/>
                </a:solidFill>
                <a:effectLst/>
                <a:latin typeface="Roboto"/>
              </a:rPr>
              <a:t>kotahi</a:t>
            </a:r>
            <a:r>
              <a:rPr lang="en-US" b="0" i="1" dirty="0">
                <a:solidFill>
                  <a:srgbClr val="333333"/>
                </a:solidFill>
                <a:effectLst/>
                <a:latin typeface="Roboto"/>
              </a:rPr>
              <a:t> </a:t>
            </a:r>
            <a:r>
              <a:rPr lang="en-US" b="0" i="0" dirty="0">
                <a:solidFill>
                  <a:srgbClr val="333333"/>
                </a:solidFill>
                <a:effectLst/>
                <a:latin typeface="Roboto"/>
              </a:rPr>
              <a:t>is used for the number ‘one’ and </a:t>
            </a:r>
            <a:r>
              <a:rPr lang="en-US" b="1" i="0" dirty="0" err="1">
                <a:solidFill>
                  <a:srgbClr val="333333"/>
                </a:solidFill>
                <a:effectLst/>
                <a:latin typeface="Roboto"/>
              </a:rPr>
              <a:t>tahi</a:t>
            </a:r>
            <a:r>
              <a:rPr lang="en-US" b="0" i="0" dirty="0">
                <a:solidFill>
                  <a:srgbClr val="333333"/>
                </a:solidFill>
                <a:effectLst/>
                <a:latin typeface="Roboto"/>
              </a:rPr>
              <a:t> is used with other numbers.</a:t>
            </a:r>
            <a:br>
              <a:rPr lang="en-US" b="0" i="0" dirty="0">
                <a:solidFill>
                  <a:srgbClr val="333333"/>
                </a:solidFill>
                <a:effectLst/>
                <a:latin typeface="Roboto"/>
              </a:rPr>
            </a:br>
            <a:br>
              <a:rPr lang="en-NZ" dirty="0"/>
            </a:br>
            <a:r>
              <a:rPr lang="en-US" b="0" i="0" dirty="0">
                <a:solidFill>
                  <a:srgbClr val="333333"/>
                </a:solidFill>
                <a:effectLst/>
                <a:latin typeface="Roboto"/>
              </a:rPr>
              <a:t>When counting out things each number is preceded by </a:t>
            </a:r>
            <a:r>
              <a:rPr lang="en-US" b="1" i="0" dirty="0">
                <a:solidFill>
                  <a:srgbClr val="333333"/>
                </a:solidFill>
                <a:effectLst/>
                <a:latin typeface="Roboto"/>
              </a:rPr>
              <a:t>ka.</a:t>
            </a:r>
            <a:br>
              <a:rPr lang="en-US" b="1" i="0" dirty="0">
                <a:solidFill>
                  <a:srgbClr val="333333"/>
                </a:solidFill>
                <a:effectLst/>
                <a:latin typeface="Roboto"/>
              </a:rPr>
            </a:br>
            <a:br>
              <a:rPr lang="en-US" b="1" i="0" dirty="0">
                <a:solidFill>
                  <a:srgbClr val="333333"/>
                </a:solidFill>
                <a:effectLst/>
                <a:latin typeface="Roboto"/>
              </a:rPr>
            </a:br>
            <a:r>
              <a:rPr lang="en-US" b="1" i="0" dirty="0">
                <a:solidFill>
                  <a:srgbClr val="333333"/>
                </a:solidFill>
                <a:effectLst/>
                <a:latin typeface="Roboto"/>
              </a:rPr>
              <a:t>E </a:t>
            </a:r>
            <a:r>
              <a:rPr lang="en-US" b="1" i="0" dirty="0" err="1">
                <a:solidFill>
                  <a:srgbClr val="333333"/>
                </a:solidFill>
                <a:effectLst/>
                <a:latin typeface="Roboto"/>
              </a:rPr>
              <a:t>hia</a:t>
            </a:r>
            <a:r>
              <a:rPr lang="en-US" b="1" i="0" dirty="0">
                <a:solidFill>
                  <a:srgbClr val="333333"/>
                </a:solidFill>
                <a:effectLst/>
                <a:latin typeface="Roboto"/>
              </a:rPr>
              <a:t>?</a:t>
            </a:r>
            <a:r>
              <a:rPr lang="en-US" b="0" i="0" dirty="0">
                <a:solidFill>
                  <a:srgbClr val="333333"/>
                </a:solidFill>
                <a:effectLst/>
                <a:latin typeface="Roboto"/>
              </a:rPr>
              <a:t> is used to ask how many things there are.</a:t>
            </a:r>
            <a:br>
              <a:rPr lang="en-US" b="0" i="0" dirty="0">
                <a:solidFill>
                  <a:srgbClr val="333333"/>
                </a:solidFill>
                <a:effectLst/>
                <a:latin typeface="Roboto"/>
              </a:rPr>
            </a:br>
            <a:br>
              <a:rPr lang="en-US" b="0" i="0" dirty="0">
                <a:solidFill>
                  <a:srgbClr val="333333"/>
                </a:solidFill>
                <a:effectLst/>
                <a:latin typeface="Roboto"/>
              </a:rPr>
            </a:br>
            <a:r>
              <a:rPr lang="en-US" b="0" i="0" dirty="0">
                <a:solidFill>
                  <a:srgbClr val="333333"/>
                </a:solidFill>
                <a:effectLst/>
                <a:latin typeface="Roboto"/>
              </a:rPr>
              <a:t>‘</a:t>
            </a:r>
            <a:r>
              <a:rPr lang="en-US" b="1" dirty="0">
                <a:solidFill>
                  <a:srgbClr val="333333"/>
                </a:solidFill>
                <a:latin typeface="Roboto"/>
              </a:rPr>
              <a:t>E</a:t>
            </a:r>
            <a:r>
              <a:rPr lang="en-US" b="0" i="0" dirty="0">
                <a:solidFill>
                  <a:srgbClr val="333333"/>
                </a:solidFill>
                <a:effectLst/>
                <a:latin typeface="Roboto"/>
              </a:rPr>
              <a:t>’ is used only if the word for the number (or the first word of the number) has only one long vowel or two short vowels.  If the answer begins with the numbers </a:t>
            </a:r>
            <a:r>
              <a:rPr lang="en-US" b="1" i="0" dirty="0" err="1">
                <a:solidFill>
                  <a:srgbClr val="333333"/>
                </a:solidFill>
                <a:effectLst/>
                <a:latin typeface="Roboto"/>
              </a:rPr>
              <a:t>kotahi</a:t>
            </a:r>
            <a:r>
              <a:rPr lang="en-US" b="0" i="0" dirty="0">
                <a:solidFill>
                  <a:srgbClr val="333333"/>
                </a:solidFill>
                <a:effectLst/>
                <a:latin typeface="Roboto"/>
              </a:rPr>
              <a:t> (one) or </a:t>
            </a:r>
            <a:r>
              <a:rPr lang="en-US" b="1" i="0" dirty="0" err="1">
                <a:solidFill>
                  <a:srgbClr val="333333"/>
                </a:solidFill>
                <a:effectLst/>
                <a:latin typeface="Roboto"/>
              </a:rPr>
              <a:t>tekau</a:t>
            </a:r>
            <a:r>
              <a:rPr lang="en-US" b="0" i="0" dirty="0">
                <a:solidFill>
                  <a:srgbClr val="333333"/>
                </a:solidFill>
                <a:effectLst/>
                <a:latin typeface="Roboto"/>
              </a:rPr>
              <a:t> (10) omit the ‘</a:t>
            </a:r>
            <a:r>
              <a:rPr lang="en-US" b="1" i="0" dirty="0">
                <a:solidFill>
                  <a:srgbClr val="333333"/>
                </a:solidFill>
                <a:effectLst/>
                <a:latin typeface="Roboto"/>
              </a:rPr>
              <a:t>e</a:t>
            </a:r>
            <a:r>
              <a:rPr lang="en-US" b="0" i="0" dirty="0">
                <a:solidFill>
                  <a:srgbClr val="333333"/>
                </a:solidFill>
                <a:effectLst/>
                <a:latin typeface="Roboto"/>
              </a:rPr>
              <a:t>’. With</a:t>
            </a:r>
            <a:r>
              <a:rPr lang="en-US" b="1" i="0" dirty="0">
                <a:solidFill>
                  <a:srgbClr val="333333"/>
                </a:solidFill>
                <a:effectLst/>
                <a:latin typeface="Roboto"/>
              </a:rPr>
              <a:t> </a:t>
            </a:r>
            <a:r>
              <a:rPr lang="en-US" b="1" i="0" dirty="0" err="1">
                <a:solidFill>
                  <a:srgbClr val="333333"/>
                </a:solidFill>
                <a:effectLst/>
                <a:latin typeface="Roboto"/>
              </a:rPr>
              <a:t>kotahi</a:t>
            </a:r>
            <a:r>
              <a:rPr lang="en-US" b="0" i="0" dirty="0">
                <a:solidFill>
                  <a:srgbClr val="333333"/>
                </a:solidFill>
                <a:effectLst/>
                <a:latin typeface="Roboto"/>
              </a:rPr>
              <a:t> remember to use </a:t>
            </a:r>
            <a:r>
              <a:rPr lang="en-US" b="0" i="1" dirty="0" err="1">
                <a:solidFill>
                  <a:srgbClr val="333333"/>
                </a:solidFill>
                <a:effectLst/>
                <a:latin typeface="Roboto"/>
              </a:rPr>
              <a:t>te</a:t>
            </a:r>
            <a:r>
              <a:rPr lang="en-US" b="0" i="0" dirty="0">
                <a:solidFill>
                  <a:srgbClr val="333333"/>
                </a:solidFill>
                <a:effectLst/>
                <a:latin typeface="Roboto"/>
              </a:rPr>
              <a:t> rather than </a:t>
            </a:r>
            <a:r>
              <a:rPr lang="en-US" b="1" i="0" dirty="0" err="1">
                <a:solidFill>
                  <a:srgbClr val="333333"/>
                </a:solidFill>
                <a:effectLst/>
                <a:latin typeface="Roboto"/>
              </a:rPr>
              <a:t>ngā</a:t>
            </a:r>
            <a:r>
              <a:rPr lang="en-US" b="0" i="0" dirty="0">
                <a:solidFill>
                  <a:srgbClr val="333333"/>
                </a:solidFill>
                <a:effectLst/>
                <a:latin typeface="Roboto"/>
              </a:rPr>
              <a:t>.</a:t>
            </a:r>
            <a:br>
              <a:rPr lang="en-US" b="0" i="0" dirty="0">
                <a:solidFill>
                  <a:srgbClr val="333333"/>
                </a:solidFill>
                <a:effectLst/>
                <a:latin typeface="Roboto"/>
              </a:rPr>
            </a:br>
            <a:br>
              <a:rPr lang="en-NZ" dirty="0"/>
            </a:br>
            <a:br>
              <a:rPr lang="en-NZ" dirty="0"/>
            </a:br>
            <a:br>
              <a:rPr lang="en-NZ" dirty="0"/>
            </a:br>
            <a:endParaRPr lang="en-NZ" dirty="0"/>
          </a:p>
        </p:txBody>
      </p:sp>
    </p:spTree>
    <p:extLst>
      <p:ext uri="{BB962C8B-B14F-4D97-AF65-F5344CB8AC3E}">
        <p14:creationId xmlns:p14="http://schemas.microsoft.com/office/powerpoint/2010/main" val="2301214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083A4-041A-4C13-ABA0-72933AB090D6}"/>
              </a:ext>
            </a:extLst>
          </p:cNvPr>
          <p:cNvPicPr>
            <a:picLocks noChangeAspect="1"/>
          </p:cNvPicPr>
          <p:nvPr/>
        </p:nvPicPr>
        <p:blipFill>
          <a:blip r:embed="rId2"/>
          <a:stretch>
            <a:fillRect/>
          </a:stretch>
        </p:blipFill>
        <p:spPr>
          <a:xfrm>
            <a:off x="2305877" y="2319130"/>
            <a:ext cx="8613913" cy="3914760"/>
          </a:xfrm>
          <a:prstGeom prst="rect">
            <a:avLst/>
          </a:prstGeom>
        </p:spPr>
      </p:pic>
      <p:sp>
        <p:nvSpPr>
          <p:cNvPr id="2" name="Title 1">
            <a:extLst>
              <a:ext uri="{FF2B5EF4-FFF2-40B4-BE49-F238E27FC236}">
                <a16:creationId xmlns:a16="http://schemas.microsoft.com/office/drawing/2014/main" id="{20856838-1B48-4545-9379-037172437CD1}"/>
              </a:ext>
            </a:extLst>
          </p:cNvPr>
          <p:cNvSpPr>
            <a:spLocks noGrp="1"/>
          </p:cNvSpPr>
          <p:nvPr>
            <p:ph type="title"/>
          </p:nvPr>
        </p:nvSpPr>
        <p:spPr>
          <a:xfrm>
            <a:off x="1974574" y="624110"/>
            <a:ext cx="9530039" cy="807125"/>
          </a:xfrm>
        </p:spPr>
        <p:txBody>
          <a:bodyPr>
            <a:normAutofit fontScale="90000"/>
          </a:bodyPr>
          <a:lstStyle/>
          <a:p>
            <a:r>
              <a:rPr lang="en-NZ" dirty="0"/>
              <a:t> </a:t>
            </a:r>
            <a:r>
              <a:rPr lang="en-NZ" sz="5400" dirty="0"/>
              <a:t>E </a:t>
            </a:r>
            <a:r>
              <a:rPr lang="en-NZ" sz="5400" dirty="0" err="1"/>
              <a:t>hia</a:t>
            </a:r>
            <a:r>
              <a:rPr lang="en-NZ" sz="5400" dirty="0"/>
              <a:t> </a:t>
            </a:r>
            <a:r>
              <a:rPr lang="en-NZ" sz="5400" dirty="0" err="1"/>
              <a:t>ngā</a:t>
            </a:r>
            <a:r>
              <a:rPr lang="en-NZ" sz="5400" dirty="0"/>
              <a:t> </a:t>
            </a:r>
            <a:r>
              <a:rPr lang="en-NZ" sz="5400" dirty="0" err="1"/>
              <a:t>ngeru</a:t>
            </a:r>
            <a:r>
              <a:rPr lang="en-NZ" sz="5400" dirty="0"/>
              <a:t>?</a:t>
            </a:r>
          </a:p>
        </p:txBody>
      </p:sp>
    </p:spTree>
    <p:extLst>
      <p:ext uri="{BB962C8B-B14F-4D97-AF65-F5344CB8AC3E}">
        <p14:creationId xmlns:p14="http://schemas.microsoft.com/office/powerpoint/2010/main" val="278257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55FB-9D3C-4EB2-8E52-3F971D52601B}"/>
              </a:ext>
            </a:extLst>
          </p:cNvPr>
          <p:cNvSpPr>
            <a:spLocks noGrp="1"/>
          </p:cNvSpPr>
          <p:nvPr>
            <p:ph type="title"/>
          </p:nvPr>
        </p:nvSpPr>
        <p:spPr>
          <a:xfrm>
            <a:off x="914400" y="145774"/>
            <a:ext cx="11078817" cy="6712226"/>
          </a:xfrm>
        </p:spPr>
        <p:txBody>
          <a:bodyPr>
            <a:normAutofit fontScale="90000"/>
          </a:bodyPr>
          <a:lstStyle/>
          <a:p>
            <a:pPr marL="457200" indent="-457200">
              <a:buFont typeface="Arial" panose="020B0604020202020204" pitchFamily="34" charset="0"/>
              <a:buChar char="•"/>
            </a:pPr>
            <a:r>
              <a:rPr lang="en-NZ" b="1" dirty="0" err="1"/>
              <a:t>Whakamāoritia</a:t>
            </a:r>
            <a:r>
              <a:rPr lang="en-NZ" b="1" dirty="0"/>
              <a:t> I </a:t>
            </a:r>
            <a:r>
              <a:rPr lang="en-NZ" b="1" dirty="0" err="1"/>
              <a:t>ēnei</a:t>
            </a:r>
            <a:r>
              <a:rPr lang="en-NZ" b="1" dirty="0"/>
              <a:t> </a:t>
            </a:r>
            <a:r>
              <a:rPr lang="en-NZ" b="1" dirty="0" err="1"/>
              <a:t>rārangi</a:t>
            </a:r>
            <a:r>
              <a:rPr lang="en-NZ" b="1" dirty="0"/>
              <a:t> korero. – Translate these sentences into Māori and English.</a:t>
            </a:r>
            <a:br>
              <a:rPr lang="en-NZ" b="1" dirty="0"/>
            </a:br>
            <a:r>
              <a:rPr lang="en-NZ" dirty="0"/>
              <a:t>Kia </a:t>
            </a:r>
            <a:r>
              <a:rPr lang="en-NZ" dirty="0" err="1"/>
              <a:t>ora</a:t>
            </a:r>
            <a:r>
              <a:rPr lang="en-NZ" dirty="0"/>
              <a:t> </a:t>
            </a:r>
            <a:r>
              <a:rPr lang="en-NZ" dirty="0" err="1"/>
              <a:t>koe</a:t>
            </a:r>
            <a:r>
              <a:rPr lang="en-NZ" dirty="0"/>
              <a:t> e </a:t>
            </a:r>
            <a:r>
              <a:rPr lang="en-NZ" dirty="0" err="1"/>
              <a:t>hoa</a:t>
            </a:r>
            <a:r>
              <a:rPr lang="en-NZ" dirty="0"/>
              <a:t>! Kia </a:t>
            </a:r>
            <a:r>
              <a:rPr lang="en-NZ" dirty="0" err="1"/>
              <a:t>ora</a:t>
            </a:r>
            <a:r>
              <a:rPr lang="en-NZ" dirty="0"/>
              <a:t>!</a:t>
            </a:r>
            <a:br>
              <a:rPr lang="en-NZ" dirty="0"/>
            </a:br>
            <a:r>
              <a:rPr lang="en-NZ" dirty="0"/>
              <a:t>Ko </a:t>
            </a:r>
            <a:r>
              <a:rPr lang="en-NZ" dirty="0" err="1"/>
              <a:t>wai</a:t>
            </a:r>
            <a:r>
              <a:rPr lang="en-NZ" dirty="0"/>
              <a:t> </a:t>
            </a:r>
            <a:r>
              <a:rPr lang="en-NZ" dirty="0" err="1"/>
              <a:t>tērā</a:t>
            </a:r>
            <a:r>
              <a:rPr lang="en-NZ" dirty="0"/>
              <a:t>? Ko Doug </a:t>
            </a:r>
            <a:r>
              <a:rPr lang="en-NZ" dirty="0" err="1"/>
              <a:t>tērā</a:t>
            </a:r>
            <a:r>
              <a:rPr lang="en-NZ" dirty="0"/>
              <a:t>.</a:t>
            </a:r>
            <a:br>
              <a:rPr lang="en-NZ" dirty="0"/>
            </a:br>
            <a:r>
              <a:rPr lang="en-NZ" dirty="0"/>
              <a:t>Where is he staying? He is staying at home.</a:t>
            </a:r>
            <a:br>
              <a:rPr lang="en-NZ" dirty="0"/>
            </a:br>
            <a:r>
              <a:rPr lang="en-NZ" dirty="0"/>
              <a:t>Sorry. What’s her name?</a:t>
            </a:r>
            <a:br>
              <a:rPr lang="en-NZ" dirty="0"/>
            </a:br>
            <a:r>
              <a:rPr lang="en-NZ" dirty="0"/>
              <a:t>Donna is her name.</a:t>
            </a:r>
            <a:br>
              <a:rPr lang="en-NZ" dirty="0"/>
            </a:br>
            <a:r>
              <a:rPr lang="en-NZ" dirty="0"/>
              <a:t>Where is she living? She is living in Rotorua.</a:t>
            </a:r>
            <a:br>
              <a:rPr lang="en-NZ" dirty="0"/>
            </a:br>
            <a:r>
              <a:rPr lang="en-NZ" dirty="0"/>
              <a:t>She is from Canada. Is she living in Canada?</a:t>
            </a:r>
            <a:br>
              <a:rPr lang="en-NZ" dirty="0"/>
            </a:br>
            <a:r>
              <a:rPr lang="en-NZ" dirty="0"/>
              <a:t>No. She is living in New Zealand. Her husband lives in Canada.</a:t>
            </a:r>
            <a:br>
              <a:rPr lang="en-NZ" dirty="0"/>
            </a:br>
            <a:r>
              <a:rPr lang="en-NZ" dirty="0"/>
              <a:t>Where does her husband work?</a:t>
            </a:r>
            <a:br>
              <a:rPr lang="en-NZ" dirty="0"/>
            </a:br>
            <a:r>
              <a:rPr lang="en-NZ" dirty="0"/>
              <a:t>Her husband works at the school. He is a teacher from Canada.</a:t>
            </a:r>
            <a:br>
              <a:rPr lang="en-NZ" dirty="0"/>
            </a:br>
            <a:r>
              <a:rPr lang="en-NZ" dirty="0"/>
              <a:t>Kei </a:t>
            </a:r>
            <a:r>
              <a:rPr lang="en-NZ" dirty="0" err="1"/>
              <a:t>Makitānara</a:t>
            </a:r>
            <a:r>
              <a:rPr lang="en-NZ" dirty="0"/>
              <a:t> </a:t>
            </a:r>
            <a:r>
              <a:rPr lang="en-NZ" dirty="0" err="1"/>
              <a:t>ia</a:t>
            </a:r>
            <a:r>
              <a:rPr lang="en-NZ" dirty="0"/>
              <a:t> e mahi ana. He  </a:t>
            </a:r>
            <a:r>
              <a:rPr lang="en-NZ" dirty="0" err="1"/>
              <a:t>Kaiwhakahaere</a:t>
            </a:r>
            <a:r>
              <a:rPr lang="en-NZ" dirty="0"/>
              <a:t> </a:t>
            </a:r>
            <a:r>
              <a:rPr lang="en-NZ" dirty="0" err="1"/>
              <a:t>ia.</a:t>
            </a:r>
            <a:br>
              <a:rPr lang="en-NZ" dirty="0"/>
            </a:br>
            <a:r>
              <a:rPr lang="en-NZ" dirty="0"/>
              <a:t>Ko </a:t>
            </a:r>
            <a:r>
              <a:rPr lang="en-NZ" dirty="0" err="1"/>
              <a:t>wai</a:t>
            </a:r>
            <a:r>
              <a:rPr lang="en-NZ" dirty="0"/>
              <a:t> </a:t>
            </a:r>
            <a:r>
              <a:rPr lang="en-NZ" dirty="0" err="1"/>
              <a:t>ngā</a:t>
            </a:r>
            <a:r>
              <a:rPr lang="en-NZ" dirty="0"/>
              <a:t> </a:t>
            </a:r>
            <a:r>
              <a:rPr lang="en-NZ" dirty="0" err="1"/>
              <a:t>tamariki</a:t>
            </a:r>
            <a:r>
              <a:rPr lang="en-NZ" dirty="0"/>
              <a:t> o </a:t>
            </a:r>
            <a:r>
              <a:rPr lang="en-NZ" dirty="0" err="1"/>
              <a:t>rāua</a:t>
            </a:r>
            <a:r>
              <a:rPr lang="en-NZ" dirty="0"/>
              <a:t>?</a:t>
            </a:r>
            <a:br>
              <a:rPr lang="en-NZ" dirty="0"/>
            </a:br>
            <a:r>
              <a:rPr lang="en-NZ" dirty="0" err="1"/>
              <a:t>Kaore</a:t>
            </a:r>
            <a:r>
              <a:rPr lang="en-NZ" dirty="0"/>
              <a:t> </a:t>
            </a:r>
            <a:r>
              <a:rPr lang="en-NZ" dirty="0" err="1"/>
              <a:t>rāua</a:t>
            </a:r>
            <a:r>
              <a:rPr lang="en-NZ" dirty="0"/>
              <a:t> </a:t>
            </a:r>
            <a:r>
              <a:rPr lang="en-NZ" dirty="0" err="1"/>
              <a:t>i</a:t>
            </a:r>
            <a:r>
              <a:rPr lang="en-NZ" dirty="0"/>
              <a:t> </a:t>
            </a:r>
            <a:r>
              <a:rPr lang="en-NZ" dirty="0" err="1"/>
              <a:t>ngā</a:t>
            </a:r>
            <a:r>
              <a:rPr lang="en-NZ" dirty="0"/>
              <a:t> </a:t>
            </a:r>
            <a:r>
              <a:rPr lang="en-NZ" dirty="0" err="1"/>
              <a:t>tamariki</a:t>
            </a:r>
            <a:r>
              <a:rPr lang="en-NZ" dirty="0"/>
              <a:t>.</a:t>
            </a:r>
            <a:br>
              <a:rPr lang="en-NZ" dirty="0"/>
            </a:br>
            <a:r>
              <a:rPr lang="en-NZ" dirty="0"/>
              <a:t>Ae. Aroha </a:t>
            </a:r>
            <a:r>
              <a:rPr lang="en-NZ" dirty="0" err="1"/>
              <a:t>mai</a:t>
            </a:r>
            <a:r>
              <a:rPr lang="en-NZ" dirty="0"/>
              <a:t> aroha </a:t>
            </a:r>
            <a:r>
              <a:rPr lang="en-NZ" dirty="0" err="1"/>
              <a:t>atu</a:t>
            </a:r>
            <a:r>
              <a:rPr lang="en-NZ" dirty="0"/>
              <a:t>.</a:t>
            </a:r>
            <a:br>
              <a:rPr lang="en-NZ" dirty="0"/>
            </a:br>
            <a:r>
              <a:rPr lang="en-NZ" dirty="0"/>
              <a:t>Kia </a:t>
            </a:r>
            <a:r>
              <a:rPr lang="en-NZ" dirty="0" err="1"/>
              <a:t>ora</a:t>
            </a:r>
            <a:r>
              <a:rPr lang="en-NZ" dirty="0"/>
              <a:t>…Kia </a:t>
            </a:r>
            <a:r>
              <a:rPr lang="en-NZ" dirty="0" err="1"/>
              <a:t>ora</a:t>
            </a:r>
            <a:r>
              <a:rPr lang="en-NZ" dirty="0"/>
              <a:t>.</a:t>
            </a:r>
            <a:br>
              <a:rPr lang="en-NZ" dirty="0"/>
            </a:br>
            <a:br>
              <a:rPr lang="en-NZ" dirty="0"/>
            </a:br>
            <a:br>
              <a:rPr lang="en-NZ" dirty="0"/>
            </a:br>
            <a:br>
              <a:rPr lang="en-NZ" dirty="0"/>
            </a:br>
            <a:br>
              <a:rPr lang="en-NZ" dirty="0"/>
            </a:br>
            <a:br>
              <a:rPr lang="en-NZ" dirty="0"/>
            </a:br>
            <a:br>
              <a:rPr lang="en-NZ" dirty="0"/>
            </a:br>
            <a:br>
              <a:rPr lang="en-NZ" dirty="0"/>
            </a:br>
            <a:br>
              <a:rPr lang="en-NZ" dirty="0"/>
            </a:br>
            <a:endParaRPr lang="en-NZ" dirty="0"/>
          </a:p>
        </p:txBody>
      </p:sp>
    </p:spTree>
    <p:extLst>
      <p:ext uri="{BB962C8B-B14F-4D97-AF65-F5344CB8AC3E}">
        <p14:creationId xmlns:p14="http://schemas.microsoft.com/office/powerpoint/2010/main" val="16866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E63E-6EA2-495D-A852-B0762C8EF208}"/>
              </a:ext>
            </a:extLst>
          </p:cNvPr>
          <p:cNvSpPr>
            <a:spLocks noGrp="1"/>
          </p:cNvSpPr>
          <p:nvPr>
            <p:ph type="title"/>
          </p:nvPr>
        </p:nvSpPr>
        <p:spPr/>
        <p:txBody>
          <a:bodyPr>
            <a:normAutofit fontScale="90000"/>
          </a:bodyPr>
          <a:lstStyle/>
          <a:p>
            <a:r>
              <a:rPr lang="en-NZ" dirty="0"/>
              <a:t>Kei </a:t>
            </a:r>
            <a:r>
              <a:rPr lang="en-NZ" dirty="0" err="1"/>
              <a:t>hea</a:t>
            </a:r>
            <a:r>
              <a:rPr lang="en-NZ" dirty="0"/>
              <a:t> </a:t>
            </a:r>
            <a:r>
              <a:rPr lang="en-NZ" dirty="0" err="1"/>
              <a:t>koe</a:t>
            </a:r>
            <a:r>
              <a:rPr lang="en-NZ" dirty="0"/>
              <a:t> e mahi ana?</a:t>
            </a:r>
            <a:br>
              <a:rPr lang="en-NZ" dirty="0"/>
            </a:br>
            <a:r>
              <a:rPr lang="en-NZ" dirty="0"/>
              <a:t>Kei </a:t>
            </a:r>
            <a:r>
              <a:rPr lang="en-NZ" dirty="0" err="1"/>
              <a:t>hea</a:t>
            </a:r>
            <a:r>
              <a:rPr lang="en-NZ" dirty="0"/>
              <a:t> </a:t>
            </a:r>
            <a:r>
              <a:rPr lang="en-NZ" dirty="0" err="1"/>
              <a:t>koe</a:t>
            </a:r>
            <a:r>
              <a:rPr lang="en-NZ" dirty="0"/>
              <a:t> e </a:t>
            </a:r>
            <a:r>
              <a:rPr lang="en-NZ" dirty="0" err="1"/>
              <a:t>noho</a:t>
            </a:r>
            <a:r>
              <a:rPr lang="en-NZ" dirty="0"/>
              <a:t> ana?</a:t>
            </a:r>
          </a:p>
        </p:txBody>
      </p:sp>
      <p:sp>
        <p:nvSpPr>
          <p:cNvPr id="3" name="Text Placeholder 2">
            <a:extLst>
              <a:ext uri="{FF2B5EF4-FFF2-40B4-BE49-F238E27FC236}">
                <a16:creationId xmlns:a16="http://schemas.microsoft.com/office/drawing/2014/main" id="{86AF3B67-6BFB-413C-BAA0-CAC72969BF71}"/>
              </a:ext>
            </a:extLst>
          </p:cNvPr>
          <p:cNvSpPr>
            <a:spLocks noGrp="1"/>
          </p:cNvSpPr>
          <p:nvPr>
            <p:ph type="body" idx="1"/>
          </p:nvPr>
        </p:nvSpPr>
        <p:spPr/>
        <p:txBody>
          <a:bodyPr/>
          <a:lstStyle/>
          <a:p>
            <a:r>
              <a:rPr lang="en-NZ" dirty="0"/>
              <a:t>Kei </a:t>
            </a:r>
            <a:r>
              <a:rPr lang="en-NZ" dirty="0" err="1"/>
              <a:t>hea</a:t>
            </a:r>
            <a:r>
              <a:rPr lang="en-NZ" dirty="0"/>
              <a:t> </a:t>
            </a:r>
            <a:r>
              <a:rPr lang="en-NZ" dirty="0" err="1"/>
              <a:t>koe</a:t>
            </a:r>
            <a:r>
              <a:rPr lang="en-NZ" dirty="0"/>
              <a:t> e mahi ana?</a:t>
            </a:r>
          </a:p>
        </p:txBody>
      </p:sp>
      <p:pic>
        <p:nvPicPr>
          <p:cNvPr id="10" name="Content Placeholder 9" descr="A drawing of a cartoon character&#10;&#10;Description automatically generated">
            <a:extLst>
              <a:ext uri="{FF2B5EF4-FFF2-40B4-BE49-F238E27FC236}">
                <a16:creationId xmlns:a16="http://schemas.microsoft.com/office/drawing/2014/main" id="{65A88A94-9A8F-4FD5-8F57-BCBD10D947A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2824" y="2464904"/>
            <a:ext cx="5088045" cy="3661259"/>
          </a:xfrm>
        </p:spPr>
      </p:pic>
      <p:sp>
        <p:nvSpPr>
          <p:cNvPr id="5" name="Text Placeholder 4">
            <a:extLst>
              <a:ext uri="{FF2B5EF4-FFF2-40B4-BE49-F238E27FC236}">
                <a16:creationId xmlns:a16="http://schemas.microsoft.com/office/drawing/2014/main" id="{7B68C196-874D-4488-B160-D5668198653F}"/>
              </a:ext>
            </a:extLst>
          </p:cNvPr>
          <p:cNvSpPr>
            <a:spLocks noGrp="1"/>
          </p:cNvSpPr>
          <p:nvPr>
            <p:ph type="body" sz="quarter" idx="3"/>
          </p:nvPr>
        </p:nvSpPr>
        <p:spPr/>
        <p:txBody>
          <a:bodyPr/>
          <a:lstStyle/>
          <a:p>
            <a:r>
              <a:rPr lang="en-NZ" dirty="0"/>
              <a:t>Kei </a:t>
            </a:r>
            <a:r>
              <a:rPr lang="en-NZ" dirty="0" err="1"/>
              <a:t>hea</a:t>
            </a:r>
            <a:r>
              <a:rPr lang="en-NZ" dirty="0"/>
              <a:t> </a:t>
            </a:r>
            <a:r>
              <a:rPr lang="en-NZ" dirty="0" err="1"/>
              <a:t>koe</a:t>
            </a:r>
            <a:r>
              <a:rPr lang="en-NZ" dirty="0"/>
              <a:t> e </a:t>
            </a:r>
            <a:r>
              <a:rPr lang="en-NZ" dirty="0" err="1"/>
              <a:t>noho</a:t>
            </a:r>
            <a:r>
              <a:rPr lang="en-NZ" dirty="0"/>
              <a:t> ana?</a:t>
            </a:r>
          </a:p>
        </p:txBody>
      </p:sp>
      <p:pic>
        <p:nvPicPr>
          <p:cNvPr id="15" name="Content Placeholder 14" descr="A vintage photo of an old building&#10;&#10;Description automatically generated">
            <a:extLst>
              <a:ext uri="{FF2B5EF4-FFF2-40B4-BE49-F238E27FC236}">
                <a16:creationId xmlns:a16="http://schemas.microsoft.com/office/drawing/2014/main" id="{8B81E7CC-7023-44E9-9691-056591713D37}"/>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17703" y="2464905"/>
            <a:ext cx="5976731" cy="3661258"/>
          </a:xfrm>
        </p:spPr>
      </p:pic>
      <p:sp>
        <p:nvSpPr>
          <p:cNvPr id="11" name="TextBox 10">
            <a:extLst>
              <a:ext uri="{FF2B5EF4-FFF2-40B4-BE49-F238E27FC236}">
                <a16:creationId xmlns:a16="http://schemas.microsoft.com/office/drawing/2014/main" id="{6C6D5C48-7F59-4E40-92ED-2ED405157828}"/>
              </a:ext>
            </a:extLst>
          </p:cNvPr>
          <p:cNvSpPr txBox="1"/>
          <p:nvPr/>
        </p:nvSpPr>
        <p:spPr>
          <a:xfrm>
            <a:off x="2388394" y="5071015"/>
            <a:ext cx="1828800" cy="369332"/>
          </a:xfrm>
          <a:prstGeom prst="rect">
            <a:avLst/>
          </a:prstGeom>
          <a:noFill/>
        </p:spPr>
        <p:txBody>
          <a:bodyPr wrap="square" rtlCol="0">
            <a:spAutoFit/>
          </a:bodyPr>
          <a:lstStyle/>
          <a:p>
            <a:r>
              <a:rPr lang="en-NZ" sz="900">
                <a:hlinkClick r:id="rId3" tooltip="http://www.janegoodwin.net/2014/08/13/school-in-august/"/>
              </a:rPr>
              <a:t>This Photo</a:t>
            </a:r>
            <a:r>
              <a:rPr lang="en-NZ" sz="900"/>
              <a:t> by Unknown Author is licensed under </a:t>
            </a:r>
            <a:r>
              <a:rPr lang="en-NZ" sz="900">
                <a:hlinkClick r:id="rId6" tooltip="https://creativecommons.org/licenses/by/3.0/"/>
              </a:rPr>
              <a:t>CC BY</a:t>
            </a:r>
            <a:endParaRPr lang="en-NZ" sz="900"/>
          </a:p>
        </p:txBody>
      </p:sp>
    </p:spTree>
    <p:extLst>
      <p:ext uri="{BB962C8B-B14F-4D97-AF65-F5344CB8AC3E}">
        <p14:creationId xmlns:p14="http://schemas.microsoft.com/office/powerpoint/2010/main" val="315106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6238-F988-4F63-B44A-FFD4EB2FA891}"/>
              </a:ext>
            </a:extLst>
          </p:cNvPr>
          <p:cNvSpPr>
            <a:spLocks noGrp="1"/>
          </p:cNvSpPr>
          <p:nvPr>
            <p:ph type="title"/>
          </p:nvPr>
        </p:nvSpPr>
        <p:spPr/>
        <p:txBody>
          <a:bodyPr/>
          <a:lstStyle/>
          <a:p>
            <a:r>
              <a:rPr lang="en-NZ" dirty="0"/>
              <a:t>Karakia </a:t>
            </a:r>
            <a:r>
              <a:rPr lang="en-NZ" dirty="0" err="1"/>
              <a:t>Timatanga</a:t>
            </a:r>
            <a:endParaRPr lang="en-NZ" dirty="0"/>
          </a:p>
        </p:txBody>
      </p:sp>
      <p:pic>
        <p:nvPicPr>
          <p:cNvPr id="4" name="Online Media 3" title="The Lords Prayer sung in Maori">
            <a:hlinkClick r:id="" action="ppaction://media"/>
            <a:extLst>
              <a:ext uri="{FF2B5EF4-FFF2-40B4-BE49-F238E27FC236}">
                <a16:creationId xmlns:a16="http://schemas.microsoft.com/office/drawing/2014/main" id="{5F933AEB-4461-4BDE-86D6-7DC76B6F2646}"/>
              </a:ext>
            </a:extLst>
          </p:cNvPr>
          <p:cNvPicPr>
            <a:picLocks noGrp="1" noRot="1" noChangeAspect="1"/>
          </p:cNvPicPr>
          <p:nvPr>
            <p:ph idx="1"/>
            <a:videoFile r:link="rId1"/>
          </p:nvPr>
        </p:nvPicPr>
        <p:blipFill>
          <a:blip r:embed="rId3"/>
          <a:stretch>
            <a:fillRect/>
          </a:stretch>
        </p:blipFill>
        <p:spPr>
          <a:xfrm>
            <a:off x="583096" y="1825625"/>
            <a:ext cx="11184834" cy="4760705"/>
          </a:xfrm>
          <a:prstGeom prst="rect">
            <a:avLst/>
          </a:prstGeom>
        </p:spPr>
      </p:pic>
    </p:spTree>
    <p:extLst>
      <p:ext uri="{BB962C8B-B14F-4D97-AF65-F5344CB8AC3E}">
        <p14:creationId xmlns:p14="http://schemas.microsoft.com/office/powerpoint/2010/main" val="39815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7C4B-359C-4890-8790-D2272630264A}"/>
              </a:ext>
            </a:extLst>
          </p:cNvPr>
          <p:cNvSpPr>
            <a:spLocks noGrp="1"/>
          </p:cNvSpPr>
          <p:nvPr>
            <p:ph type="ctrTitle"/>
          </p:nvPr>
        </p:nvSpPr>
        <p:spPr>
          <a:xfrm>
            <a:off x="278296" y="291548"/>
            <a:ext cx="11595652" cy="3218415"/>
          </a:xfrm>
        </p:spPr>
        <p:txBody>
          <a:bodyPr/>
          <a:lstStyle/>
          <a:p>
            <a:r>
              <a:rPr lang="en-NZ" dirty="0"/>
              <a:t>He </a:t>
            </a:r>
            <a:r>
              <a:rPr lang="en-NZ" dirty="0" err="1"/>
              <a:t>Whakatauki</a:t>
            </a:r>
            <a:r>
              <a:rPr lang="en-NZ" dirty="0"/>
              <a:t>: Aroha </a:t>
            </a:r>
            <a:r>
              <a:rPr lang="en-NZ" dirty="0" err="1"/>
              <a:t>mai</a:t>
            </a:r>
            <a:r>
              <a:rPr lang="en-NZ" dirty="0"/>
              <a:t>, aroha </a:t>
            </a:r>
            <a:r>
              <a:rPr lang="en-NZ" dirty="0" err="1"/>
              <a:t>atu</a:t>
            </a:r>
            <a:r>
              <a:rPr lang="en-NZ" dirty="0"/>
              <a:t>.</a:t>
            </a:r>
            <a:br>
              <a:rPr lang="en-NZ" dirty="0"/>
            </a:br>
            <a:r>
              <a:rPr lang="en-NZ" dirty="0"/>
              <a:t>Love received and love given</a:t>
            </a:r>
          </a:p>
        </p:txBody>
      </p:sp>
      <p:sp>
        <p:nvSpPr>
          <p:cNvPr id="3" name="Subtitle 2">
            <a:extLst>
              <a:ext uri="{FF2B5EF4-FFF2-40B4-BE49-F238E27FC236}">
                <a16:creationId xmlns:a16="http://schemas.microsoft.com/office/drawing/2014/main" id="{C7B393C8-9BB2-44D2-A7D5-9EF8BD40D73A}"/>
              </a:ext>
            </a:extLst>
          </p:cNvPr>
          <p:cNvSpPr>
            <a:spLocks noGrp="1"/>
          </p:cNvSpPr>
          <p:nvPr>
            <p:ph type="subTitle" idx="1"/>
          </p:nvPr>
        </p:nvSpPr>
        <p:spPr>
          <a:xfrm>
            <a:off x="1524000" y="3602038"/>
            <a:ext cx="9144000" cy="2964414"/>
          </a:xfrm>
        </p:spPr>
        <p:txBody>
          <a:bodyPr>
            <a:normAutofit/>
          </a:bodyPr>
          <a:lstStyle/>
          <a:p>
            <a:r>
              <a:rPr lang="en-NZ" sz="4800" dirty="0"/>
              <a:t>He </a:t>
            </a:r>
            <a:r>
              <a:rPr lang="en-NZ" sz="4800" dirty="0" err="1"/>
              <a:t>Kiiwaha</a:t>
            </a:r>
            <a:r>
              <a:rPr lang="en-NZ" sz="4800" dirty="0"/>
              <a:t>:</a:t>
            </a:r>
          </a:p>
          <a:p>
            <a:r>
              <a:rPr lang="en-NZ" sz="4800" dirty="0"/>
              <a:t>Ka </a:t>
            </a:r>
            <a:r>
              <a:rPr lang="en-NZ" sz="4800" dirty="0" err="1"/>
              <a:t>nui</a:t>
            </a:r>
            <a:r>
              <a:rPr lang="en-NZ" sz="4800" dirty="0"/>
              <a:t> </a:t>
            </a:r>
            <a:r>
              <a:rPr lang="en-NZ" sz="4800" dirty="0" err="1"/>
              <a:t>te</a:t>
            </a:r>
            <a:r>
              <a:rPr lang="en-NZ" sz="4800" dirty="0"/>
              <a:t> </a:t>
            </a:r>
            <a:r>
              <a:rPr lang="en-NZ" sz="4800" dirty="0" err="1"/>
              <a:t>pai</a:t>
            </a:r>
            <a:r>
              <a:rPr lang="en-NZ" sz="4800" dirty="0"/>
              <a:t>! All good! It is great!</a:t>
            </a:r>
          </a:p>
        </p:txBody>
      </p:sp>
    </p:spTree>
    <p:extLst>
      <p:ext uri="{BB962C8B-B14F-4D97-AF65-F5344CB8AC3E}">
        <p14:creationId xmlns:p14="http://schemas.microsoft.com/office/powerpoint/2010/main" val="411406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7BEF-B699-428B-A49C-63D7320C2466}"/>
              </a:ext>
            </a:extLst>
          </p:cNvPr>
          <p:cNvSpPr>
            <a:spLocks noGrp="1"/>
          </p:cNvSpPr>
          <p:nvPr>
            <p:ph type="title"/>
          </p:nvPr>
        </p:nvSpPr>
        <p:spPr>
          <a:xfrm>
            <a:off x="185529" y="365126"/>
            <a:ext cx="11754678" cy="509518"/>
          </a:xfrm>
        </p:spPr>
        <p:txBody>
          <a:bodyPr>
            <a:normAutofit fontScale="90000"/>
          </a:bodyPr>
          <a:lstStyle/>
          <a:p>
            <a:r>
              <a:rPr lang="en-NZ" dirty="0"/>
              <a:t>Vowel Song – </a:t>
            </a:r>
            <a:r>
              <a:rPr lang="en-NZ" dirty="0" err="1"/>
              <a:t>Piata</a:t>
            </a:r>
            <a:r>
              <a:rPr lang="en-NZ" dirty="0"/>
              <a:t> </a:t>
            </a:r>
            <a:r>
              <a:rPr lang="en-NZ" dirty="0" err="1"/>
              <a:t>piata</a:t>
            </a:r>
            <a:r>
              <a:rPr lang="en-NZ" dirty="0"/>
              <a:t> </a:t>
            </a:r>
            <a:r>
              <a:rPr lang="en-NZ" dirty="0" err="1"/>
              <a:t>ngā</a:t>
            </a:r>
            <a:r>
              <a:rPr lang="en-NZ" dirty="0"/>
              <a:t> </a:t>
            </a:r>
            <a:r>
              <a:rPr lang="en-NZ" dirty="0" err="1"/>
              <a:t>whetu</a:t>
            </a:r>
            <a:r>
              <a:rPr lang="en-NZ" dirty="0"/>
              <a:t>-Twinkle </a:t>
            </a:r>
            <a:r>
              <a:rPr lang="en-NZ" dirty="0" err="1"/>
              <a:t>twinkle</a:t>
            </a:r>
            <a:endParaRPr lang="en-NZ" dirty="0"/>
          </a:p>
        </p:txBody>
      </p:sp>
      <p:graphicFrame>
        <p:nvGraphicFramePr>
          <p:cNvPr id="9" name="Table 9">
            <a:extLst>
              <a:ext uri="{FF2B5EF4-FFF2-40B4-BE49-F238E27FC236}">
                <a16:creationId xmlns:a16="http://schemas.microsoft.com/office/drawing/2014/main" id="{47F744D6-3BB5-48B4-AB09-EB5D73E3D724}"/>
              </a:ext>
            </a:extLst>
          </p:cNvPr>
          <p:cNvGraphicFramePr>
            <a:graphicFrameLocks noGrp="1"/>
          </p:cNvGraphicFramePr>
          <p:nvPr>
            <p:ph idx="1"/>
            <p:extLst>
              <p:ext uri="{D42A27DB-BD31-4B8C-83A1-F6EECF244321}">
                <p14:modId xmlns:p14="http://schemas.microsoft.com/office/powerpoint/2010/main" val="3001448894"/>
              </p:ext>
            </p:extLst>
          </p:nvPr>
        </p:nvGraphicFramePr>
        <p:xfrm>
          <a:off x="185529" y="874644"/>
          <a:ext cx="11754678" cy="6035040"/>
        </p:xfrm>
        <a:graphic>
          <a:graphicData uri="http://schemas.openxmlformats.org/drawingml/2006/table">
            <a:tbl>
              <a:tblPr firstRow="1" bandRow="1">
                <a:tableStyleId>{5940675A-B579-460E-94D1-54222C63F5DA}</a:tableStyleId>
              </a:tblPr>
              <a:tblGrid>
                <a:gridCol w="1959113">
                  <a:extLst>
                    <a:ext uri="{9D8B030D-6E8A-4147-A177-3AD203B41FA5}">
                      <a16:colId xmlns:a16="http://schemas.microsoft.com/office/drawing/2014/main" val="1490611820"/>
                    </a:ext>
                  </a:extLst>
                </a:gridCol>
                <a:gridCol w="1959113">
                  <a:extLst>
                    <a:ext uri="{9D8B030D-6E8A-4147-A177-3AD203B41FA5}">
                      <a16:colId xmlns:a16="http://schemas.microsoft.com/office/drawing/2014/main" val="1746791076"/>
                    </a:ext>
                  </a:extLst>
                </a:gridCol>
                <a:gridCol w="1959113">
                  <a:extLst>
                    <a:ext uri="{9D8B030D-6E8A-4147-A177-3AD203B41FA5}">
                      <a16:colId xmlns:a16="http://schemas.microsoft.com/office/drawing/2014/main" val="1386230440"/>
                    </a:ext>
                  </a:extLst>
                </a:gridCol>
                <a:gridCol w="1959113">
                  <a:extLst>
                    <a:ext uri="{9D8B030D-6E8A-4147-A177-3AD203B41FA5}">
                      <a16:colId xmlns:a16="http://schemas.microsoft.com/office/drawing/2014/main" val="2436221789"/>
                    </a:ext>
                  </a:extLst>
                </a:gridCol>
                <a:gridCol w="1959113">
                  <a:extLst>
                    <a:ext uri="{9D8B030D-6E8A-4147-A177-3AD203B41FA5}">
                      <a16:colId xmlns:a16="http://schemas.microsoft.com/office/drawing/2014/main" val="2224965143"/>
                    </a:ext>
                  </a:extLst>
                </a:gridCol>
                <a:gridCol w="1959113">
                  <a:extLst>
                    <a:ext uri="{9D8B030D-6E8A-4147-A177-3AD203B41FA5}">
                      <a16:colId xmlns:a16="http://schemas.microsoft.com/office/drawing/2014/main" val="4145051913"/>
                    </a:ext>
                  </a:extLst>
                </a:gridCol>
              </a:tblGrid>
              <a:tr h="978452">
                <a:tc>
                  <a:txBody>
                    <a:bodyPr/>
                    <a:lstStyle/>
                    <a:p>
                      <a:r>
                        <a:rPr lang="en-NZ" dirty="0"/>
                        <a:t> </a:t>
                      </a:r>
                    </a:p>
                  </a:txBody>
                  <a:tcPr/>
                </a:tc>
                <a:tc>
                  <a:txBody>
                    <a:bodyPr/>
                    <a:lstStyle/>
                    <a:p>
                      <a:r>
                        <a:rPr lang="en-NZ" dirty="0"/>
                        <a:t>           </a:t>
                      </a:r>
                      <a:r>
                        <a:rPr lang="en-NZ" sz="6000" dirty="0"/>
                        <a:t>a</a:t>
                      </a:r>
                    </a:p>
                  </a:txBody>
                  <a:tcPr/>
                </a:tc>
                <a:tc>
                  <a:txBody>
                    <a:bodyPr/>
                    <a:lstStyle/>
                    <a:p>
                      <a:r>
                        <a:rPr lang="en-NZ" sz="6000" dirty="0"/>
                        <a:t>   e</a:t>
                      </a:r>
                    </a:p>
                  </a:txBody>
                  <a:tcPr/>
                </a:tc>
                <a:tc>
                  <a:txBody>
                    <a:bodyPr/>
                    <a:lstStyle/>
                    <a:p>
                      <a:r>
                        <a:rPr lang="en-NZ" sz="6000" dirty="0"/>
                        <a:t>    </a:t>
                      </a:r>
                      <a:r>
                        <a:rPr lang="en-NZ" sz="6000" dirty="0" err="1"/>
                        <a:t>i</a:t>
                      </a:r>
                      <a:endParaRPr lang="en-NZ" sz="6000" dirty="0"/>
                    </a:p>
                  </a:txBody>
                  <a:tcPr/>
                </a:tc>
                <a:tc>
                  <a:txBody>
                    <a:bodyPr/>
                    <a:lstStyle/>
                    <a:p>
                      <a:r>
                        <a:rPr lang="en-NZ" sz="6000" dirty="0"/>
                        <a:t>   o</a:t>
                      </a:r>
                    </a:p>
                  </a:txBody>
                  <a:tcPr/>
                </a:tc>
                <a:tc>
                  <a:txBody>
                    <a:bodyPr/>
                    <a:lstStyle/>
                    <a:p>
                      <a:r>
                        <a:rPr lang="en-NZ" sz="6000" dirty="0"/>
                        <a:t>u</a:t>
                      </a:r>
                    </a:p>
                  </a:txBody>
                  <a:tcPr/>
                </a:tc>
                <a:extLst>
                  <a:ext uri="{0D108BD9-81ED-4DB2-BD59-A6C34878D82A}">
                    <a16:rowId xmlns:a16="http://schemas.microsoft.com/office/drawing/2014/main" val="3113325125"/>
                  </a:ext>
                </a:extLst>
              </a:tr>
              <a:tr h="978452">
                <a:tc>
                  <a:txBody>
                    <a:bodyPr/>
                    <a:lstStyle/>
                    <a:p>
                      <a:r>
                        <a:rPr lang="en-NZ" dirty="0"/>
                        <a:t>           </a:t>
                      </a:r>
                      <a:r>
                        <a:rPr lang="en-NZ" sz="6000" dirty="0"/>
                        <a:t>a</a:t>
                      </a:r>
                    </a:p>
                  </a:txBody>
                  <a:tcPr/>
                </a:tc>
                <a:tc>
                  <a:txBody>
                    <a:bodyPr/>
                    <a:lstStyle/>
                    <a:p>
                      <a:r>
                        <a:rPr lang="en-NZ" sz="6000" dirty="0">
                          <a:solidFill>
                            <a:srgbClr val="FF0000"/>
                          </a:solidFill>
                        </a:rPr>
                        <a:t>aa</a:t>
                      </a:r>
                    </a:p>
                  </a:txBody>
                  <a:tcPr/>
                </a:tc>
                <a:tc>
                  <a:txBody>
                    <a:bodyPr/>
                    <a:lstStyle/>
                    <a:p>
                      <a:r>
                        <a:rPr lang="en-NZ" sz="6000" dirty="0"/>
                        <a:t>ae</a:t>
                      </a:r>
                    </a:p>
                  </a:txBody>
                  <a:tcPr/>
                </a:tc>
                <a:tc>
                  <a:txBody>
                    <a:bodyPr/>
                    <a:lstStyle/>
                    <a:p>
                      <a:r>
                        <a:rPr lang="en-NZ" sz="6000" dirty="0"/>
                        <a:t>ai</a:t>
                      </a:r>
                    </a:p>
                  </a:txBody>
                  <a:tcPr/>
                </a:tc>
                <a:tc>
                  <a:txBody>
                    <a:bodyPr/>
                    <a:lstStyle/>
                    <a:p>
                      <a:r>
                        <a:rPr lang="en-NZ" sz="6000" dirty="0" err="1"/>
                        <a:t>ao</a:t>
                      </a:r>
                      <a:endParaRPr lang="en-NZ" sz="6000" dirty="0"/>
                    </a:p>
                  </a:txBody>
                  <a:tcPr/>
                </a:tc>
                <a:tc>
                  <a:txBody>
                    <a:bodyPr/>
                    <a:lstStyle/>
                    <a:p>
                      <a:r>
                        <a:rPr lang="en-NZ" sz="6000" dirty="0"/>
                        <a:t>au</a:t>
                      </a:r>
                    </a:p>
                  </a:txBody>
                  <a:tcPr/>
                </a:tc>
                <a:extLst>
                  <a:ext uri="{0D108BD9-81ED-4DB2-BD59-A6C34878D82A}">
                    <a16:rowId xmlns:a16="http://schemas.microsoft.com/office/drawing/2014/main" val="1632959636"/>
                  </a:ext>
                </a:extLst>
              </a:tr>
              <a:tr h="978452">
                <a:tc>
                  <a:txBody>
                    <a:bodyPr/>
                    <a:lstStyle/>
                    <a:p>
                      <a:r>
                        <a:rPr lang="en-NZ" sz="6000" dirty="0"/>
                        <a:t>   e</a:t>
                      </a:r>
                    </a:p>
                  </a:txBody>
                  <a:tcPr/>
                </a:tc>
                <a:tc>
                  <a:txBody>
                    <a:bodyPr/>
                    <a:lstStyle/>
                    <a:p>
                      <a:r>
                        <a:rPr lang="en-NZ" sz="6000" dirty="0" err="1"/>
                        <a:t>ea</a:t>
                      </a:r>
                      <a:endParaRPr lang="en-NZ" sz="6000" dirty="0"/>
                    </a:p>
                  </a:txBody>
                  <a:tcPr/>
                </a:tc>
                <a:tc>
                  <a:txBody>
                    <a:bodyPr/>
                    <a:lstStyle/>
                    <a:p>
                      <a:r>
                        <a:rPr lang="en-NZ" sz="6000" dirty="0" err="1">
                          <a:solidFill>
                            <a:srgbClr val="FF0000"/>
                          </a:solidFill>
                        </a:rPr>
                        <a:t>ee</a:t>
                      </a:r>
                      <a:endParaRPr lang="en-NZ" sz="6000" dirty="0">
                        <a:solidFill>
                          <a:srgbClr val="FF0000"/>
                        </a:solidFill>
                      </a:endParaRPr>
                    </a:p>
                  </a:txBody>
                  <a:tcPr/>
                </a:tc>
                <a:tc>
                  <a:txBody>
                    <a:bodyPr/>
                    <a:lstStyle/>
                    <a:p>
                      <a:r>
                        <a:rPr lang="en-NZ" sz="6000" dirty="0" err="1"/>
                        <a:t>ei</a:t>
                      </a:r>
                      <a:endParaRPr lang="en-NZ" sz="6000" dirty="0"/>
                    </a:p>
                  </a:txBody>
                  <a:tcPr/>
                </a:tc>
                <a:tc>
                  <a:txBody>
                    <a:bodyPr/>
                    <a:lstStyle/>
                    <a:p>
                      <a:r>
                        <a:rPr lang="en-NZ" sz="6000" dirty="0" err="1"/>
                        <a:t>eo</a:t>
                      </a:r>
                      <a:endParaRPr lang="en-NZ" sz="6000" dirty="0"/>
                    </a:p>
                  </a:txBody>
                  <a:tcPr/>
                </a:tc>
                <a:tc>
                  <a:txBody>
                    <a:bodyPr/>
                    <a:lstStyle/>
                    <a:p>
                      <a:r>
                        <a:rPr lang="en-NZ" sz="6000" dirty="0" err="1"/>
                        <a:t>eu</a:t>
                      </a:r>
                      <a:endParaRPr lang="en-NZ" sz="6000" dirty="0"/>
                    </a:p>
                  </a:txBody>
                  <a:tcPr/>
                </a:tc>
                <a:extLst>
                  <a:ext uri="{0D108BD9-81ED-4DB2-BD59-A6C34878D82A}">
                    <a16:rowId xmlns:a16="http://schemas.microsoft.com/office/drawing/2014/main" val="1882737226"/>
                  </a:ext>
                </a:extLst>
              </a:tr>
              <a:tr h="978452">
                <a:tc>
                  <a:txBody>
                    <a:bodyPr/>
                    <a:lstStyle/>
                    <a:p>
                      <a:r>
                        <a:rPr lang="en-NZ" sz="6000" dirty="0"/>
                        <a:t>    </a:t>
                      </a:r>
                      <a:r>
                        <a:rPr lang="en-NZ" sz="6000" dirty="0" err="1"/>
                        <a:t>i</a:t>
                      </a:r>
                      <a:r>
                        <a:rPr lang="en-NZ" sz="6000" dirty="0"/>
                        <a:t>  </a:t>
                      </a:r>
                    </a:p>
                  </a:txBody>
                  <a:tcPr/>
                </a:tc>
                <a:tc>
                  <a:txBody>
                    <a:bodyPr/>
                    <a:lstStyle/>
                    <a:p>
                      <a:r>
                        <a:rPr lang="en-NZ" sz="6000" dirty="0" err="1"/>
                        <a:t>ia</a:t>
                      </a:r>
                      <a:endParaRPr lang="en-NZ" sz="6000" dirty="0"/>
                    </a:p>
                  </a:txBody>
                  <a:tcPr/>
                </a:tc>
                <a:tc>
                  <a:txBody>
                    <a:bodyPr/>
                    <a:lstStyle/>
                    <a:p>
                      <a:r>
                        <a:rPr lang="en-NZ" sz="6000" dirty="0" err="1"/>
                        <a:t>ie</a:t>
                      </a:r>
                      <a:endParaRPr lang="en-NZ" sz="6000" dirty="0"/>
                    </a:p>
                  </a:txBody>
                  <a:tcPr/>
                </a:tc>
                <a:tc>
                  <a:txBody>
                    <a:bodyPr/>
                    <a:lstStyle/>
                    <a:p>
                      <a:r>
                        <a:rPr lang="en-NZ" sz="6000" dirty="0">
                          <a:solidFill>
                            <a:srgbClr val="FF0000"/>
                          </a:solidFill>
                        </a:rPr>
                        <a:t>ii</a:t>
                      </a:r>
                    </a:p>
                  </a:txBody>
                  <a:tcPr/>
                </a:tc>
                <a:tc>
                  <a:txBody>
                    <a:bodyPr/>
                    <a:lstStyle/>
                    <a:p>
                      <a:r>
                        <a:rPr lang="en-NZ" sz="6000" dirty="0" err="1"/>
                        <a:t>io</a:t>
                      </a:r>
                      <a:endParaRPr lang="en-NZ" sz="6000" dirty="0"/>
                    </a:p>
                  </a:txBody>
                  <a:tcPr/>
                </a:tc>
                <a:tc>
                  <a:txBody>
                    <a:bodyPr/>
                    <a:lstStyle/>
                    <a:p>
                      <a:r>
                        <a:rPr lang="en-NZ" sz="6000" dirty="0" err="1"/>
                        <a:t>iu</a:t>
                      </a:r>
                      <a:endParaRPr lang="en-NZ" sz="6000" dirty="0"/>
                    </a:p>
                  </a:txBody>
                  <a:tcPr/>
                </a:tc>
                <a:extLst>
                  <a:ext uri="{0D108BD9-81ED-4DB2-BD59-A6C34878D82A}">
                    <a16:rowId xmlns:a16="http://schemas.microsoft.com/office/drawing/2014/main" val="1679987999"/>
                  </a:ext>
                </a:extLst>
              </a:tr>
              <a:tr h="978452">
                <a:tc>
                  <a:txBody>
                    <a:bodyPr/>
                    <a:lstStyle/>
                    <a:p>
                      <a:r>
                        <a:rPr lang="en-NZ" sz="6000" dirty="0"/>
                        <a:t>    o</a:t>
                      </a:r>
                    </a:p>
                  </a:txBody>
                  <a:tcPr/>
                </a:tc>
                <a:tc>
                  <a:txBody>
                    <a:bodyPr/>
                    <a:lstStyle/>
                    <a:p>
                      <a:r>
                        <a:rPr lang="en-NZ" sz="6000" dirty="0" err="1"/>
                        <a:t>oa</a:t>
                      </a:r>
                      <a:endParaRPr lang="en-NZ" sz="6000" dirty="0"/>
                    </a:p>
                  </a:txBody>
                  <a:tcPr/>
                </a:tc>
                <a:tc>
                  <a:txBody>
                    <a:bodyPr/>
                    <a:lstStyle/>
                    <a:p>
                      <a:r>
                        <a:rPr lang="en-NZ" sz="6000" dirty="0" err="1"/>
                        <a:t>eo</a:t>
                      </a:r>
                      <a:endParaRPr lang="en-NZ" sz="6000" dirty="0"/>
                    </a:p>
                  </a:txBody>
                  <a:tcPr/>
                </a:tc>
                <a:tc>
                  <a:txBody>
                    <a:bodyPr/>
                    <a:lstStyle/>
                    <a:p>
                      <a:r>
                        <a:rPr lang="en-NZ" sz="6000" dirty="0"/>
                        <a:t>oi</a:t>
                      </a:r>
                    </a:p>
                  </a:txBody>
                  <a:tcPr/>
                </a:tc>
                <a:tc>
                  <a:txBody>
                    <a:bodyPr/>
                    <a:lstStyle/>
                    <a:p>
                      <a:r>
                        <a:rPr lang="en-NZ" sz="6000" dirty="0" err="1">
                          <a:solidFill>
                            <a:srgbClr val="FF0000"/>
                          </a:solidFill>
                        </a:rPr>
                        <a:t>oo</a:t>
                      </a:r>
                      <a:endParaRPr lang="en-NZ" sz="6000" dirty="0">
                        <a:solidFill>
                          <a:srgbClr val="FF0000"/>
                        </a:solidFill>
                      </a:endParaRPr>
                    </a:p>
                  </a:txBody>
                  <a:tcPr/>
                </a:tc>
                <a:tc>
                  <a:txBody>
                    <a:bodyPr/>
                    <a:lstStyle/>
                    <a:p>
                      <a:r>
                        <a:rPr lang="en-NZ" sz="6000" dirty="0" err="1"/>
                        <a:t>ou</a:t>
                      </a:r>
                      <a:endParaRPr lang="en-NZ" sz="6000" dirty="0"/>
                    </a:p>
                  </a:txBody>
                  <a:tcPr/>
                </a:tc>
                <a:extLst>
                  <a:ext uri="{0D108BD9-81ED-4DB2-BD59-A6C34878D82A}">
                    <a16:rowId xmlns:a16="http://schemas.microsoft.com/office/drawing/2014/main" val="3314014874"/>
                  </a:ext>
                </a:extLst>
              </a:tr>
              <a:tr h="978452">
                <a:tc>
                  <a:txBody>
                    <a:bodyPr/>
                    <a:lstStyle/>
                    <a:p>
                      <a:r>
                        <a:rPr lang="en-NZ" sz="6000" dirty="0"/>
                        <a:t>    u</a:t>
                      </a:r>
                    </a:p>
                  </a:txBody>
                  <a:tcPr/>
                </a:tc>
                <a:tc>
                  <a:txBody>
                    <a:bodyPr/>
                    <a:lstStyle/>
                    <a:p>
                      <a:r>
                        <a:rPr lang="en-NZ" sz="6000" dirty="0" err="1"/>
                        <a:t>ua</a:t>
                      </a:r>
                      <a:endParaRPr lang="en-NZ" sz="6000" dirty="0"/>
                    </a:p>
                  </a:txBody>
                  <a:tcPr/>
                </a:tc>
                <a:tc>
                  <a:txBody>
                    <a:bodyPr/>
                    <a:lstStyle/>
                    <a:p>
                      <a:r>
                        <a:rPr lang="en-NZ" sz="6000" dirty="0" err="1"/>
                        <a:t>ue</a:t>
                      </a:r>
                      <a:endParaRPr lang="en-NZ" sz="6000" dirty="0"/>
                    </a:p>
                  </a:txBody>
                  <a:tcPr/>
                </a:tc>
                <a:tc>
                  <a:txBody>
                    <a:bodyPr/>
                    <a:lstStyle/>
                    <a:p>
                      <a:r>
                        <a:rPr lang="en-NZ" sz="6000" dirty="0" err="1"/>
                        <a:t>iu</a:t>
                      </a:r>
                      <a:endParaRPr lang="en-NZ" sz="6000" dirty="0"/>
                    </a:p>
                  </a:txBody>
                  <a:tcPr/>
                </a:tc>
                <a:tc>
                  <a:txBody>
                    <a:bodyPr/>
                    <a:lstStyle/>
                    <a:p>
                      <a:r>
                        <a:rPr lang="en-NZ" sz="6000" dirty="0" err="1"/>
                        <a:t>ou</a:t>
                      </a:r>
                      <a:endParaRPr lang="en-NZ" sz="6000" dirty="0"/>
                    </a:p>
                  </a:txBody>
                  <a:tcPr/>
                </a:tc>
                <a:tc>
                  <a:txBody>
                    <a:bodyPr/>
                    <a:lstStyle/>
                    <a:p>
                      <a:r>
                        <a:rPr lang="en-NZ" sz="6000" dirty="0" err="1">
                          <a:solidFill>
                            <a:srgbClr val="FF0000"/>
                          </a:solidFill>
                        </a:rPr>
                        <a:t>uu</a:t>
                      </a:r>
                      <a:endParaRPr lang="en-NZ" sz="6000" dirty="0">
                        <a:solidFill>
                          <a:srgbClr val="FF0000"/>
                        </a:solidFill>
                      </a:endParaRPr>
                    </a:p>
                  </a:txBody>
                  <a:tcPr/>
                </a:tc>
                <a:extLst>
                  <a:ext uri="{0D108BD9-81ED-4DB2-BD59-A6C34878D82A}">
                    <a16:rowId xmlns:a16="http://schemas.microsoft.com/office/drawing/2014/main" val="165901423"/>
                  </a:ext>
                </a:extLst>
              </a:tr>
            </a:tbl>
          </a:graphicData>
        </a:graphic>
      </p:graphicFrame>
    </p:spTree>
    <p:extLst>
      <p:ext uri="{BB962C8B-B14F-4D97-AF65-F5344CB8AC3E}">
        <p14:creationId xmlns:p14="http://schemas.microsoft.com/office/powerpoint/2010/main" val="335720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A ha ka ma na slow and fast">
            <a:hlinkClick r:id="" action="ppaction://media"/>
            <a:extLst>
              <a:ext uri="{FF2B5EF4-FFF2-40B4-BE49-F238E27FC236}">
                <a16:creationId xmlns:a16="http://schemas.microsoft.com/office/drawing/2014/main" id="{09EBE934-7A18-4EED-B9D5-69B0BBC1D75A}"/>
              </a:ext>
            </a:extLst>
          </p:cNvPr>
          <p:cNvPicPr>
            <a:picLocks noGrp="1" noRot="1" noChangeAspect="1"/>
          </p:cNvPicPr>
          <p:nvPr>
            <p:ph idx="1"/>
            <a:videoFile r:link="rId1"/>
          </p:nvPr>
        </p:nvPicPr>
        <p:blipFill>
          <a:blip r:embed="rId3"/>
          <a:stretch>
            <a:fillRect/>
          </a:stretch>
        </p:blipFill>
        <p:spPr>
          <a:xfrm>
            <a:off x="1143942" y="643467"/>
            <a:ext cx="990411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3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25AA9-44C9-4868-B6D0-51865364B7FC}"/>
              </a:ext>
            </a:extLst>
          </p:cNvPr>
          <p:cNvSpPr>
            <a:spLocks noGrp="1"/>
          </p:cNvSpPr>
          <p:nvPr>
            <p:ph type="title"/>
          </p:nvPr>
        </p:nvSpPr>
        <p:spPr>
          <a:xfrm>
            <a:off x="594360" y="637125"/>
            <a:ext cx="3802276" cy="5256371"/>
          </a:xfrm>
        </p:spPr>
        <p:txBody>
          <a:bodyPr>
            <a:normAutofit/>
          </a:bodyPr>
          <a:lstStyle/>
          <a:p>
            <a:r>
              <a:rPr lang="en-NZ" sz="4800">
                <a:solidFill>
                  <a:schemeClr val="bg1"/>
                </a:solidFill>
              </a:rPr>
              <a:t>He Waiata – Ngā wāhanga o te tinana</a:t>
            </a:r>
          </a:p>
        </p:txBody>
      </p:sp>
      <p:graphicFrame>
        <p:nvGraphicFramePr>
          <p:cNvPr id="5" name="Content Placeholder 2">
            <a:extLst>
              <a:ext uri="{FF2B5EF4-FFF2-40B4-BE49-F238E27FC236}">
                <a16:creationId xmlns:a16="http://schemas.microsoft.com/office/drawing/2014/main" id="{3EBB28B4-5883-4CBA-8455-FD171EF6668E}"/>
              </a:ext>
            </a:extLst>
          </p:cNvPr>
          <p:cNvGraphicFramePr>
            <a:graphicFrameLocks noGrp="1"/>
          </p:cNvGraphicFramePr>
          <p:nvPr>
            <p:ph idx="1"/>
            <p:extLst>
              <p:ext uri="{D42A27DB-BD31-4B8C-83A1-F6EECF244321}">
                <p14:modId xmlns:p14="http://schemas.microsoft.com/office/powerpoint/2010/main" val="88623159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56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83C09A-8BC2-421F-B050-D969A2D7071B}"/>
              </a:ext>
            </a:extLst>
          </p:cNvPr>
          <p:cNvSpPr>
            <a:spLocks noGrp="1"/>
          </p:cNvSpPr>
          <p:nvPr>
            <p:ph type="title"/>
          </p:nvPr>
        </p:nvSpPr>
        <p:spPr>
          <a:xfrm>
            <a:off x="838200" y="365125"/>
            <a:ext cx="10515600" cy="3063875"/>
          </a:xfrm>
        </p:spPr>
        <p:txBody>
          <a:bodyPr/>
          <a:lstStyle/>
          <a:p>
            <a:r>
              <a:rPr lang="en-NZ" dirty="0" err="1"/>
              <a:t>Tukuna</a:t>
            </a:r>
            <a:r>
              <a:rPr lang="en-NZ" dirty="0"/>
              <a:t> </a:t>
            </a:r>
            <a:r>
              <a:rPr lang="en-NZ" dirty="0" err="1"/>
              <a:t>mai</a:t>
            </a:r>
            <a:r>
              <a:rPr lang="en-NZ" dirty="0"/>
              <a:t> ō </a:t>
            </a:r>
            <a:r>
              <a:rPr lang="en-NZ" dirty="0" err="1"/>
              <a:t>pakiwaitara</a:t>
            </a:r>
            <a:r>
              <a:rPr lang="en-NZ" dirty="0"/>
              <a:t>…</a:t>
            </a:r>
            <a:br>
              <a:rPr lang="en-NZ" dirty="0"/>
            </a:br>
            <a:r>
              <a:rPr lang="en-NZ" dirty="0"/>
              <a:t> Sharing your stories…</a:t>
            </a:r>
          </a:p>
        </p:txBody>
      </p:sp>
      <p:pic>
        <p:nvPicPr>
          <p:cNvPr id="5" name="Content Placeholder 4">
            <a:extLst>
              <a:ext uri="{FF2B5EF4-FFF2-40B4-BE49-F238E27FC236}">
                <a16:creationId xmlns:a16="http://schemas.microsoft.com/office/drawing/2014/main" id="{FB5E8E6C-D7C1-42C8-9906-866A53BE88E8}"/>
              </a:ext>
            </a:extLst>
          </p:cNvPr>
          <p:cNvPicPr>
            <a:picLocks noGrp="1" noChangeAspect="1"/>
          </p:cNvPicPr>
          <p:nvPr>
            <p:ph idx="1"/>
          </p:nvPr>
        </p:nvPicPr>
        <p:blipFill>
          <a:blip r:embed="rId2"/>
          <a:stretch>
            <a:fillRect/>
          </a:stretch>
        </p:blipFill>
        <p:spPr>
          <a:xfrm>
            <a:off x="838200" y="3339878"/>
            <a:ext cx="10515600" cy="1322832"/>
          </a:xfrm>
        </p:spPr>
      </p:pic>
    </p:spTree>
    <p:extLst>
      <p:ext uri="{BB962C8B-B14F-4D97-AF65-F5344CB8AC3E}">
        <p14:creationId xmlns:p14="http://schemas.microsoft.com/office/powerpoint/2010/main" val="24210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B6B03-A936-456C-98B2-C0664F3193B0}"/>
              </a:ext>
            </a:extLst>
          </p:cNvPr>
          <p:cNvSpPr>
            <a:spLocks noGrp="1"/>
          </p:cNvSpPr>
          <p:nvPr>
            <p:ph idx="1"/>
          </p:nvPr>
        </p:nvSpPr>
        <p:spPr>
          <a:xfrm>
            <a:off x="2333470" y="164893"/>
            <a:ext cx="8229600" cy="6295869"/>
          </a:xfrm>
        </p:spPr>
        <p:txBody>
          <a:bodyPr>
            <a:normAutofit/>
          </a:bodyPr>
          <a:lstStyle/>
          <a:p>
            <a:endParaRPr lang="en-NZ" sz="2100" dirty="0"/>
          </a:p>
          <a:p>
            <a:r>
              <a:rPr lang="en-NZ" sz="2800" b="1" dirty="0"/>
              <a:t>How do we ask “ Where are you living?”</a:t>
            </a:r>
          </a:p>
          <a:p>
            <a:r>
              <a:rPr lang="en-NZ" sz="2800" b="1" dirty="0"/>
              <a:t>Kei </a:t>
            </a:r>
            <a:r>
              <a:rPr lang="en-NZ" sz="2800" b="1" dirty="0" err="1"/>
              <a:t>hea</a:t>
            </a:r>
            <a:r>
              <a:rPr lang="en-NZ" sz="2800" b="1" dirty="0"/>
              <a:t> </a:t>
            </a:r>
            <a:r>
              <a:rPr lang="en-NZ" sz="2800" b="1" dirty="0" err="1"/>
              <a:t>koe</a:t>
            </a:r>
            <a:r>
              <a:rPr lang="en-NZ" sz="2800" b="1" dirty="0"/>
              <a:t> e </a:t>
            </a:r>
            <a:r>
              <a:rPr lang="en-NZ" sz="2800" b="1" dirty="0" err="1"/>
              <a:t>noho</a:t>
            </a:r>
            <a:r>
              <a:rPr lang="en-NZ" sz="2800" b="1" dirty="0"/>
              <a:t> ana?</a:t>
            </a:r>
          </a:p>
          <a:p>
            <a:r>
              <a:rPr lang="en-NZ" sz="2800" b="1" dirty="0"/>
              <a:t>Kei + Place or place name + subject + e </a:t>
            </a:r>
            <a:r>
              <a:rPr lang="en-NZ" sz="2800" b="1" dirty="0" err="1"/>
              <a:t>noho</a:t>
            </a:r>
            <a:r>
              <a:rPr lang="en-NZ" sz="2800" b="1" dirty="0"/>
              <a:t> ana   </a:t>
            </a:r>
          </a:p>
          <a:p>
            <a:endParaRPr lang="en-NZ" sz="2800" b="1" dirty="0"/>
          </a:p>
          <a:p>
            <a:pPr marL="0" indent="0">
              <a:buNone/>
            </a:pPr>
            <a:r>
              <a:rPr lang="en-NZ" sz="2800" b="1" dirty="0"/>
              <a:t>          Kei </a:t>
            </a:r>
            <a:r>
              <a:rPr lang="en-NZ" sz="2800" b="1" dirty="0" err="1"/>
              <a:t>hea</a:t>
            </a:r>
            <a:r>
              <a:rPr lang="en-NZ" sz="2800" b="1" dirty="0"/>
              <a:t> </a:t>
            </a:r>
            <a:r>
              <a:rPr lang="en-NZ" sz="2800" b="1" dirty="0" err="1"/>
              <a:t>koe</a:t>
            </a:r>
            <a:r>
              <a:rPr lang="en-NZ" sz="2800" b="1" dirty="0"/>
              <a:t> e </a:t>
            </a:r>
            <a:r>
              <a:rPr lang="en-NZ" sz="2800" b="1" dirty="0" err="1"/>
              <a:t>noho</a:t>
            </a:r>
            <a:r>
              <a:rPr lang="en-NZ" sz="2800" b="1" dirty="0"/>
              <a:t> ana?</a:t>
            </a:r>
          </a:p>
          <a:p>
            <a:pPr marL="0" indent="0">
              <a:buNone/>
            </a:pPr>
            <a:r>
              <a:rPr lang="en-NZ" sz="2800" b="1" dirty="0"/>
              <a:t>           Where are you living?</a:t>
            </a:r>
          </a:p>
          <a:p>
            <a:pPr marL="0" indent="0">
              <a:buNone/>
            </a:pPr>
            <a:endParaRPr lang="en-NZ" sz="2800" b="1" dirty="0"/>
          </a:p>
          <a:p>
            <a:pPr marL="0" indent="0">
              <a:buNone/>
            </a:pPr>
            <a:r>
              <a:rPr lang="en-NZ" sz="2800" b="1" dirty="0"/>
              <a:t>Kei + </a:t>
            </a:r>
            <a:r>
              <a:rPr lang="en-NZ" sz="2800" b="1" dirty="0" err="1"/>
              <a:t>Tāmakimakaurau</a:t>
            </a:r>
            <a:r>
              <a:rPr lang="en-NZ" sz="2800" b="1" dirty="0"/>
              <a:t> + ahau + e </a:t>
            </a:r>
            <a:r>
              <a:rPr lang="en-NZ" sz="2800" b="1" dirty="0" err="1"/>
              <a:t>noho</a:t>
            </a:r>
            <a:r>
              <a:rPr lang="en-NZ" sz="2800" b="1" dirty="0"/>
              <a:t> ana  </a:t>
            </a:r>
          </a:p>
          <a:p>
            <a:pPr marL="0" indent="0">
              <a:buNone/>
            </a:pPr>
            <a:r>
              <a:rPr lang="en-NZ" sz="2800" b="1" dirty="0"/>
              <a:t>I am living in Auckland.</a:t>
            </a:r>
          </a:p>
        </p:txBody>
      </p:sp>
    </p:spTree>
    <p:extLst>
      <p:ext uri="{BB962C8B-B14F-4D97-AF65-F5344CB8AC3E}">
        <p14:creationId xmlns:p14="http://schemas.microsoft.com/office/powerpoint/2010/main" val="155169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A5C4-360A-4724-A35B-0559078296D1}"/>
              </a:ext>
            </a:extLst>
          </p:cNvPr>
          <p:cNvSpPr>
            <a:spLocks noGrp="1"/>
          </p:cNvSpPr>
          <p:nvPr>
            <p:ph type="title"/>
          </p:nvPr>
        </p:nvSpPr>
        <p:spPr>
          <a:xfrm>
            <a:off x="1673902" y="274638"/>
            <a:ext cx="8994098" cy="6261073"/>
          </a:xfrm>
        </p:spPr>
        <p:txBody>
          <a:bodyPr/>
          <a:lstStyle/>
          <a:p>
            <a:pPr marL="257175" indent="-257175" defTabSz="342900">
              <a:spcBef>
                <a:spcPts val="750"/>
              </a:spcBef>
              <a:defRPr/>
            </a:pPr>
            <a:r>
              <a:rPr lang="en-NZ" sz="2800" b="1" dirty="0">
                <a:solidFill>
                  <a:prstClr val="black">
                    <a:lumMod val="75000"/>
                    <a:lumOff val="25000"/>
                  </a:prstClr>
                </a:solidFill>
                <a:latin typeface="Century Gothic" panose="020B0502020202020204"/>
                <a:ea typeface="+mn-ea"/>
                <a:cs typeface="+mn-cs"/>
              </a:rPr>
              <a:t>How do we ask, “ Where are you working?”</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Kei </a:t>
            </a:r>
            <a:r>
              <a:rPr lang="en-NZ" sz="2800" b="1" dirty="0" err="1">
                <a:solidFill>
                  <a:prstClr val="black">
                    <a:lumMod val="75000"/>
                    <a:lumOff val="25000"/>
                  </a:prstClr>
                </a:solidFill>
                <a:latin typeface="Century Gothic" panose="020B0502020202020204"/>
                <a:ea typeface="+mn-ea"/>
                <a:cs typeface="+mn-cs"/>
              </a:rPr>
              <a:t>hea</a:t>
            </a:r>
            <a:r>
              <a:rPr lang="en-NZ" sz="2800" b="1" dirty="0">
                <a:solidFill>
                  <a:prstClr val="black">
                    <a:lumMod val="75000"/>
                    <a:lumOff val="25000"/>
                  </a:prstClr>
                </a:solidFill>
                <a:latin typeface="Century Gothic" panose="020B0502020202020204"/>
                <a:ea typeface="+mn-ea"/>
                <a:cs typeface="+mn-cs"/>
              </a:rPr>
              <a:t> </a:t>
            </a:r>
            <a:r>
              <a:rPr lang="en-NZ" sz="2800" b="1" dirty="0" err="1">
                <a:solidFill>
                  <a:prstClr val="black">
                    <a:lumMod val="75000"/>
                    <a:lumOff val="25000"/>
                  </a:prstClr>
                </a:solidFill>
                <a:latin typeface="Century Gothic" panose="020B0502020202020204"/>
                <a:ea typeface="+mn-ea"/>
                <a:cs typeface="+mn-cs"/>
              </a:rPr>
              <a:t>koe</a:t>
            </a:r>
            <a:r>
              <a:rPr lang="en-NZ" sz="2800" b="1" dirty="0">
                <a:solidFill>
                  <a:prstClr val="black">
                    <a:lumMod val="75000"/>
                    <a:lumOff val="25000"/>
                  </a:prstClr>
                </a:solidFill>
                <a:latin typeface="Century Gothic" panose="020B0502020202020204"/>
                <a:ea typeface="+mn-ea"/>
                <a:cs typeface="+mn-cs"/>
              </a:rPr>
              <a:t> e mahi ana?</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err="1">
                <a:solidFill>
                  <a:prstClr val="black">
                    <a:lumMod val="75000"/>
                    <a:lumOff val="25000"/>
                  </a:prstClr>
                </a:solidFill>
                <a:latin typeface="Century Gothic" panose="020B0502020202020204"/>
                <a:ea typeface="+mn-ea"/>
                <a:cs typeface="+mn-cs"/>
              </a:rPr>
              <a:t>Kei+Place</a:t>
            </a:r>
            <a:r>
              <a:rPr lang="en-NZ" sz="2800" b="1" dirty="0">
                <a:solidFill>
                  <a:prstClr val="black">
                    <a:lumMod val="75000"/>
                    <a:lumOff val="25000"/>
                  </a:prstClr>
                </a:solidFill>
                <a:latin typeface="Century Gothic" panose="020B0502020202020204"/>
                <a:ea typeface="+mn-ea"/>
                <a:cs typeface="+mn-cs"/>
              </a:rPr>
              <a:t> or place name + subject + e mahi ana   </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 Kei </a:t>
            </a:r>
            <a:r>
              <a:rPr lang="en-NZ" sz="2800" b="1" dirty="0" err="1">
                <a:solidFill>
                  <a:prstClr val="black">
                    <a:lumMod val="75000"/>
                    <a:lumOff val="25000"/>
                  </a:prstClr>
                </a:solidFill>
                <a:latin typeface="Century Gothic" panose="020B0502020202020204"/>
                <a:ea typeface="+mn-ea"/>
                <a:cs typeface="+mn-cs"/>
              </a:rPr>
              <a:t>hea</a:t>
            </a:r>
            <a:r>
              <a:rPr lang="en-NZ" sz="2800" b="1" dirty="0">
                <a:solidFill>
                  <a:prstClr val="black">
                    <a:lumMod val="75000"/>
                    <a:lumOff val="25000"/>
                  </a:prstClr>
                </a:solidFill>
                <a:latin typeface="Century Gothic" panose="020B0502020202020204"/>
                <a:ea typeface="+mn-ea"/>
                <a:cs typeface="+mn-cs"/>
              </a:rPr>
              <a:t> </a:t>
            </a:r>
            <a:r>
              <a:rPr lang="en-NZ" sz="2800" b="1" dirty="0" err="1">
                <a:solidFill>
                  <a:prstClr val="black">
                    <a:lumMod val="75000"/>
                    <a:lumOff val="25000"/>
                  </a:prstClr>
                </a:solidFill>
                <a:latin typeface="Century Gothic" panose="020B0502020202020204"/>
                <a:ea typeface="+mn-ea"/>
                <a:cs typeface="+mn-cs"/>
              </a:rPr>
              <a:t>koe</a:t>
            </a:r>
            <a:r>
              <a:rPr lang="en-NZ" sz="2800" b="1" dirty="0">
                <a:solidFill>
                  <a:prstClr val="black">
                    <a:lumMod val="75000"/>
                    <a:lumOff val="25000"/>
                  </a:prstClr>
                </a:solidFill>
                <a:latin typeface="Century Gothic" panose="020B0502020202020204"/>
                <a:ea typeface="+mn-ea"/>
                <a:cs typeface="+mn-cs"/>
              </a:rPr>
              <a:t> e mahi ana?</a:t>
            </a: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Where are you working?</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Kei + </a:t>
            </a:r>
            <a:r>
              <a:rPr lang="en-NZ" sz="2800" b="1" dirty="0" err="1">
                <a:solidFill>
                  <a:prstClr val="black">
                    <a:lumMod val="75000"/>
                    <a:lumOff val="25000"/>
                  </a:prstClr>
                </a:solidFill>
                <a:latin typeface="Century Gothic" panose="020B0502020202020204"/>
                <a:ea typeface="+mn-ea"/>
                <a:cs typeface="+mn-cs"/>
              </a:rPr>
              <a:t>Makitānara</a:t>
            </a:r>
            <a:r>
              <a:rPr lang="en-NZ" sz="2800" b="1" dirty="0">
                <a:solidFill>
                  <a:prstClr val="black">
                    <a:lumMod val="75000"/>
                    <a:lumOff val="25000"/>
                  </a:prstClr>
                </a:solidFill>
                <a:latin typeface="Century Gothic" panose="020B0502020202020204"/>
                <a:ea typeface="+mn-ea"/>
                <a:cs typeface="+mn-cs"/>
              </a:rPr>
              <a:t> + ahau + e mahi ana</a:t>
            </a: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I am working at McDonalds.</a:t>
            </a:r>
            <a:br>
              <a:rPr lang="en-NZ" sz="2800" b="1" dirty="0">
                <a:solidFill>
                  <a:prstClr val="black">
                    <a:lumMod val="75000"/>
                    <a:lumOff val="25000"/>
                  </a:prstClr>
                </a:solidFill>
                <a:latin typeface="Century Gothic" panose="020B0502020202020204"/>
                <a:ea typeface="+mn-ea"/>
                <a:cs typeface="+mn-cs"/>
              </a:rPr>
            </a:br>
            <a:endParaRPr lang="en-NZ" dirty="0"/>
          </a:p>
        </p:txBody>
      </p:sp>
    </p:spTree>
    <p:extLst>
      <p:ext uri="{BB962C8B-B14F-4D97-AF65-F5344CB8AC3E}">
        <p14:creationId xmlns:p14="http://schemas.microsoft.com/office/powerpoint/2010/main" val="188489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201</TotalTime>
  <Words>855</Words>
  <Application>Microsoft Office PowerPoint</Application>
  <PresentationFormat>Widescreen</PresentationFormat>
  <Paragraphs>75</Paragraphs>
  <Slides>17</Slides>
  <Notes>0</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Calibri Light</vt:lpstr>
      <vt:lpstr>Century Gothic</vt:lpstr>
      <vt:lpstr>Roboto</vt:lpstr>
      <vt:lpstr>Wingdings 3</vt:lpstr>
      <vt:lpstr>Office Theme</vt:lpstr>
      <vt:lpstr>1_Office Theme</vt:lpstr>
      <vt:lpstr>Wisp</vt:lpstr>
      <vt:lpstr>Te Reo Māori Class 7 Week 9 (27 and 30 April)</vt:lpstr>
      <vt:lpstr>Karakia Timatanga</vt:lpstr>
      <vt:lpstr>He Whakatauki: Aroha mai, aroha atu. Love received and love given</vt:lpstr>
      <vt:lpstr>Vowel Song – Piata piata ngā whetu-Twinkle twinkle</vt:lpstr>
      <vt:lpstr>PowerPoint Presentation</vt:lpstr>
      <vt:lpstr>He Waiata – Ngā wāhanga o te tinana</vt:lpstr>
      <vt:lpstr>Tukuna mai ō pakiwaitara…  Sharing your stories…</vt:lpstr>
      <vt:lpstr>PowerPoint Presentation</vt:lpstr>
      <vt:lpstr>How do we ask, “ Where are you working?”  Kei hea koe e mahi ana?  Kei+Place or place name + subject + e mahi ana      Kei hea koe e mahi ana? Where are you working?  Kei + Makitānara + ahau + e mahi ana I am working at McDonalds. </vt:lpstr>
      <vt:lpstr>Kei hea koe e noho ana?  Kei _________________ahau e noho ana. </vt:lpstr>
      <vt:lpstr>Kei hea koe e mahi ana? Kei ______________ ahau e mahi ana.</vt:lpstr>
      <vt:lpstr>PowerPoint Presentation</vt:lpstr>
      <vt:lpstr>         Aroha:  Tēnā kōrua. Ka nui te pai! Ko wai tō hoa?           Mikaere:  Ko Hinewai tēnei.            Aroha:  Kia ora, Hinewai. Nō hea koe, e hine?           Hinewai:  Tēnā koe, Aroha.  Nō Ōtepoti ahau.           Aroha:  Nō Kai Tahu koe? Hinewai:  Āe. Nō Kai Tahu taku whaea. Ko Roimata tana                     ingoa. Nō Ingarangi taku pāpā.                    Ko Matiu tana ingoa.</vt:lpstr>
      <vt:lpstr>Counting – Te Tatau.  There are two words for ‘one’, tahi and kotahi. Normally kotahi is used for the number ‘one’ and tahi is used with other numbers.  When counting out things each number is preceded by ka.  E hia? is used to ask how many things there are.  ‘E’ is used only if the word for the number (or the first word of the number) has only one long vowel or two short vowels.  If the answer begins with the numbers kotahi (one) or tekau (10) omit the ‘e’. With kotahi remember to use te rather than ngā.    </vt:lpstr>
      <vt:lpstr> E hia ngā ngeru?</vt:lpstr>
      <vt:lpstr>Whakamāoritia I ēnei rārangi korero. – Translate these sentences into Māori and English. Kia ora koe e hoa! Kia ora! Ko wai tērā? Ko Doug tērā. Where is he staying? He is staying at home. Sorry. What’s her name? Donna is her name. Where is she living? She is living in Rotorua. She is from Canada. Is she living in Canada? No. She is living in New Zealand. Her husband lives in Canada. Where does her husband work? Her husband works at the school. He is a teacher from Canada. Kei Makitānara ia e mahi ana. He  Kaiwhakahaere ia. Ko wai ngā tamariki o rāua? Kaore rāua i ngā tamariki. Ae. Aroha mai aroha atu. Kia ora…Kia ora.         </vt:lpstr>
      <vt:lpstr>Kei hea koe e mahi ana? Kei hea koe e noho 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Reo Māori Class 7 Week 9 (27 and 30 April)</dc:title>
  <dc:creator>Lorraine Taogaga</dc:creator>
  <cp:lastModifiedBy>Lorraine Taogaga</cp:lastModifiedBy>
  <cp:revision>1</cp:revision>
  <dcterms:created xsi:type="dcterms:W3CDTF">2020-04-27T03:58:35Z</dcterms:created>
  <dcterms:modified xsi:type="dcterms:W3CDTF">2020-04-27T07:20:10Z</dcterms:modified>
</cp:coreProperties>
</file>