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57" r:id="rId4"/>
    <p:sldId id="256" r:id="rId5"/>
    <p:sldId id="321" r:id="rId6"/>
    <p:sldId id="259" r:id="rId7"/>
    <p:sldId id="261" r:id="rId8"/>
    <p:sldId id="262" r:id="rId9"/>
    <p:sldId id="311" r:id="rId10"/>
    <p:sldId id="314" r:id="rId11"/>
    <p:sldId id="324" r:id="rId12"/>
    <p:sldId id="325" r:id="rId13"/>
    <p:sldId id="322" r:id="rId14"/>
    <p:sldId id="323" r:id="rId15"/>
    <p:sldId id="287" r:id="rId16"/>
    <p:sldId id="299" r:id="rId17"/>
    <p:sldId id="327" r:id="rId18"/>
    <p:sldId id="288" r:id="rId19"/>
    <p:sldId id="301" r:id="rId20"/>
    <p:sldId id="300" r:id="rId21"/>
    <p:sldId id="328" r:id="rId22"/>
    <p:sldId id="326" r:id="rId23"/>
    <p:sldId id="310" r:id="rId24"/>
    <p:sldId id="264" r:id="rId25"/>
    <p:sldId id="331" r:id="rId26"/>
    <p:sldId id="329" r:id="rId27"/>
    <p:sldId id="320" r:id="rId28"/>
    <p:sldId id="330" r:id="rId29"/>
    <p:sldId id="31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844BE-F9AF-4123-BED1-FF5E01F73F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05120B-2022-4C27-B22C-4A76FAE572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7E41C-09D6-4918-B3AC-CADCC5BE2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2C0-529F-4957-923C-AC03797D980B}" type="datetimeFigureOut">
              <a:rPr lang="en-NZ" smtClean="0"/>
              <a:t>20/05/2020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AA41D-123A-4DA1-97CE-C8FBF82C4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57B36-8017-424E-8D96-05B7C5A4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791-1034-486C-A029-1CF28A83CE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8921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895EA-2511-4ADB-854A-7E7042595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F877EE-7CE5-49B6-A857-4024123D1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D14E4-FB92-4A7F-828A-5BFC51177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2C0-529F-4957-923C-AC03797D980B}" type="datetimeFigureOut">
              <a:rPr lang="en-NZ" smtClean="0"/>
              <a:t>20/05/2020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DA0C9-D9F0-4832-9298-80B853A86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E8371-89AD-4514-870E-74EC3920E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791-1034-486C-A029-1CF28A83CE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326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02541D-AFE9-4EB0-927B-E731F29EF4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F0A55-0B2E-4C35-99B1-9D2680FB7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1C2AB-73D3-4D16-A646-625C57BB2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2C0-529F-4957-923C-AC03797D980B}" type="datetimeFigureOut">
              <a:rPr lang="en-NZ" smtClean="0"/>
              <a:t>20/05/2020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3E1B4-98C4-4619-93B4-C7231BFB1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F5406-592B-49F2-A2EB-D4F223262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791-1034-486C-A029-1CF28A83CE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73195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FDC1-8C7A-E64F-900F-A552767E8EB8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4FA-2F2E-5641-87E1-970958E04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593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FDC1-8C7A-E64F-900F-A552767E8EB8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4FA-2F2E-5641-87E1-970958E04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10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FDC1-8C7A-E64F-900F-A552767E8EB8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4FA-2F2E-5641-87E1-970958E04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72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FDC1-8C7A-E64F-900F-A552767E8EB8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4FA-2F2E-5641-87E1-970958E04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791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FDC1-8C7A-E64F-900F-A552767E8EB8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4FA-2F2E-5641-87E1-970958E04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85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FDC1-8C7A-E64F-900F-A552767E8EB8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4FA-2F2E-5641-87E1-970958E04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04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FDC1-8C7A-E64F-900F-A552767E8EB8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4FA-2F2E-5641-87E1-970958E04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96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FDC1-8C7A-E64F-900F-A552767E8EB8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4FA-2F2E-5641-87E1-970958E04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77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9A77C-6294-4F2A-BF85-2C2D910B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452D7-977D-4528-BA1A-E1BE26668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69F77E-4D14-4C75-BFF2-97A55AA19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2C0-529F-4957-923C-AC03797D980B}" type="datetimeFigureOut">
              <a:rPr lang="en-NZ" smtClean="0"/>
              <a:t>20/05/2020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B9E37-7C11-4DC1-9263-7F1E08A8B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A0C85-9564-4348-8214-E34052D99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791-1034-486C-A029-1CF28A83CE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84369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FDC1-8C7A-E64F-900F-A552767E8EB8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4FA-2F2E-5641-87E1-970958E04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2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FDC1-8C7A-E64F-900F-A552767E8EB8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4FA-2F2E-5641-87E1-970958E04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779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FDC1-8C7A-E64F-900F-A552767E8EB8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164FA-2F2E-5641-87E1-970958E04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048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0D6C-70A4-45D0-8930-DA4BBE7C793C}" type="datetimeFigureOut">
              <a:rPr lang="en-NZ" smtClean="0"/>
              <a:pPr/>
              <a:t>20/05/2020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61D1AD81-E6B8-4757-A85E-A808ED3B3CC8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500292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4" y="2514601"/>
            <a:ext cx="8915399" cy="226278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4" y="4777381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20/05/2020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Freeform 6"/>
          <p:cNvSpPr/>
          <p:nvPr/>
        </p:nvSpPr>
        <p:spPr bwMode="auto">
          <a:xfrm>
            <a:off x="1" y="4323812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4529542"/>
            <a:ext cx="779767" cy="365125"/>
          </a:xfrm>
        </p:spPr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63957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20/05/2020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40625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2058750"/>
            <a:ext cx="8915399" cy="14688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20/05/2020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432364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20/05/2020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</p:spPr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34846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4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30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20/05/2020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787784"/>
            <a:ext cx="779767" cy="365125"/>
          </a:xfrm>
        </p:spPr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99504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20/05/2020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60612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A46DF-BD06-4329-8BD8-40C74EDF9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85C88-F303-484E-8CDB-D5D9D17D3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CE9F8-C460-4D6E-A4C1-C2347A0CF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2C0-529F-4957-923C-AC03797D980B}" type="datetimeFigureOut">
              <a:rPr lang="en-NZ" smtClean="0"/>
              <a:t>20/05/2020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6E63D-1A97-4D95-B088-802702E0B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9F58F-6A2D-4C57-9C5B-EF12DEF88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791-1034-486C-A029-1CF28A83CE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080524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20/05/2020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8776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446088"/>
            <a:ext cx="3505199" cy="976312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90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4" y="1598613"/>
            <a:ext cx="3505199" cy="42624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20/05/2020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981312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20/05/2020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298405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20/05/2020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408903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4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20/05/2020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4" y="3244141"/>
            <a:ext cx="779767" cy="365125"/>
          </a:xfrm>
        </p:spPr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12206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2"/>
            <a:ext cx="8915400" cy="2724845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20/05/2020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802674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0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20/05/2020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22456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4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20/05/2020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2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4" y="4983089"/>
            <a:ext cx="779767" cy="365125"/>
          </a:xfrm>
        </p:spPr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159484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20/05/2020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001915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3" y="627407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7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6C278-191B-497A-A838-F446DD1F65C5}" type="datetimeFigureOut">
              <a:rPr lang="en-NZ" smtClean="0"/>
              <a:t>20/05/2020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7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2196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CF937-0970-468E-9521-4B97A4004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31150-9F05-40EB-81F8-BC26D6E661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1E45C-9A05-4B3F-B89E-7901E849B3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63C1D8-170B-402E-9DC8-68508F368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2C0-529F-4957-923C-AC03797D980B}" type="datetimeFigureOut">
              <a:rPr lang="en-NZ" smtClean="0"/>
              <a:t>20/05/2020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45A8A-158A-4F2E-9896-850A40A39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EBEE2-6CBC-4C77-8839-8E9DD0998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791-1034-486C-A029-1CF28A83CE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91848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35EA-C36C-457F-9F90-5232867FB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8726FA-F1B5-478D-9EC4-436BDC961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E88B8C-C8E8-443E-8344-270143DC7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83DA4E-0286-4F44-B21A-8A9AAC06D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969582-E55B-4DD1-869E-7771F46C6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41AAED-DA96-483A-BCEB-0D56949EA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2C0-529F-4957-923C-AC03797D980B}" type="datetimeFigureOut">
              <a:rPr lang="en-NZ" smtClean="0"/>
              <a:t>20/05/2020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D2908D-AB2B-425C-87ED-2AA65177E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25D501-2D68-4316-BC4F-2DAD8BCBE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791-1034-486C-A029-1CF28A83CE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980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59AB5-1847-4BF4-9760-DB4AC3B92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C5EFA2-6328-4BD7-8229-AC3249118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2C0-529F-4957-923C-AC03797D980B}" type="datetimeFigureOut">
              <a:rPr lang="en-NZ" smtClean="0"/>
              <a:t>20/05/2020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EB1679-72F3-40D9-8959-46E319A04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02117-2496-4771-9747-124486111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791-1034-486C-A029-1CF28A83CE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6373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6F3A4D-B6B4-4E02-AFE2-90D5A962F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2C0-529F-4957-923C-AC03797D980B}" type="datetimeFigureOut">
              <a:rPr lang="en-NZ" smtClean="0"/>
              <a:t>20/05/2020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A87EC8-5C7D-4273-82C6-B14A67460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4F15D3-07FC-4BCB-A908-2E19E3579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791-1034-486C-A029-1CF28A83CE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30318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78392-5858-450A-8D9B-3EB92C3F0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1D412-116F-4CF2-9008-B2AD3805E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58628-D550-4FDA-BD0E-16CB64234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1C236-95FD-49D7-AADF-17FD60F20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2C0-529F-4957-923C-AC03797D980B}" type="datetimeFigureOut">
              <a:rPr lang="en-NZ" smtClean="0"/>
              <a:t>20/05/2020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3256A-5DA5-4501-A24B-7A532B5D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97B9A4-4B10-4FB1-A9F3-4B65D2EA0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791-1034-486C-A029-1CF28A83CE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79877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BE087-D5A5-47DA-89AD-96730B8A7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ACA614-741F-4C3E-911D-ECA4974EE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463312-458C-4256-8C0C-69EF5FC322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49868B-C2EE-4F75-BDA6-03BF4DD60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F62C0-529F-4957-923C-AC03797D980B}" type="datetimeFigureOut">
              <a:rPr lang="en-NZ" smtClean="0"/>
              <a:t>20/05/2020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95847-69A5-407B-9A4F-B3B72E5D0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F0ADF-37D9-4A30-A9C3-F395218A2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32791-1034-486C-A029-1CF28A83CE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678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CDC9A3-5F16-4E71-8EE1-2CDE5D2CC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97112-5506-4264-BA47-A665231AF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935CB-ABEB-4F93-B8AF-C6787FB285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F62C0-529F-4957-923C-AC03797D980B}" type="datetimeFigureOut">
              <a:rPr lang="en-NZ" smtClean="0"/>
              <a:t>20/05/2020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1F531-FC43-42D2-A95A-F26E99A2AB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56475-C14C-43AF-80B6-3E0462C4B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32791-1034-486C-A029-1CF28A83CEA4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2932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2FDC1-8C7A-E64F-900F-A552767E8EB8}" type="datetimeFigureOut">
              <a:rPr lang="en-US" smtClean="0"/>
              <a:pPr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164FA-2F2E-5641-87E1-970958E046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3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5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6C278-191B-497A-A838-F446DD1F65C5}" type="datetimeFigureOut">
              <a:rPr lang="en-NZ" smtClean="0"/>
              <a:t>20/05/2020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4" y="6135810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4" y="787784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54B0F233-BE9C-412A-A505-22B2662F965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6629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otorua" TargetMode="External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www.flickr.com/photos/wiifm69/2424168458/" TargetMode="Externa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fr.wikipedia.org/wiki/Fichier:Eiffel_Tower_Day_Sept._2005_(10).jpg" TargetMode="External"/><Relationship Id="rId3" Type="http://schemas.openxmlformats.org/officeDocument/2006/relationships/hyperlink" Target="https://en.wikipedia.org/wiki/Geography_of_Australia" TargetMode="External"/><Relationship Id="rId7" Type="http://schemas.openxmlformats.org/officeDocument/2006/relationships/image" Target="../media/image10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de.wikipedia.org/wiki/Hawaii" TargetMode="Externa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1kcUul5LKn0?feature=oembed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iI7BIZLLwM?feature=oembed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7.xml"/><Relationship Id="rId1" Type="http://schemas.openxmlformats.org/officeDocument/2006/relationships/video" Target="https://www.youtube.com/embed/cGMl7597-wA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81" y="583096"/>
            <a:ext cx="6105194" cy="23986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i="1" dirty="0" err="1">
                <a:solidFill>
                  <a:srgbClr val="FFFFFF"/>
                </a:solidFill>
              </a:rPr>
              <a:t>Te</a:t>
            </a:r>
            <a:r>
              <a:rPr lang="en-US" i="1" dirty="0">
                <a:solidFill>
                  <a:srgbClr val="FFFFFF"/>
                </a:solidFill>
              </a:rPr>
              <a:t> </a:t>
            </a:r>
            <a:r>
              <a:rPr lang="en-US" i="1" dirty="0" err="1">
                <a:solidFill>
                  <a:srgbClr val="FFFFFF"/>
                </a:solidFill>
              </a:rPr>
              <a:t>Reo</a:t>
            </a:r>
            <a:r>
              <a:rPr lang="en-US" i="1" dirty="0">
                <a:solidFill>
                  <a:srgbClr val="FFFFFF"/>
                </a:solidFill>
              </a:rPr>
              <a:t> Māori</a:t>
            </a:r>
            <a:br>
              <a:rPr lang="en-US" i="1" dirty="0">
                <a:solidFill>
                  <a:srgbClr val="FFFFFF"/>
                </a:solidFill>
              </a:rPr>
            </a:br>
            <a:r>
              <a:rPr lang="en-US" i="1" dirty="0">
                <a:solidFill>
                  <a:srgbClr val="FFFFFF"/>
                </a:solidFill>
              </a:rPr>
              <a:t>Class 9 Week 11 (11 and 14 May)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5368" y="3429001"/>
            <a:ext cx="6105194" cy="203089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Karakia/</a:t>
            </a:r>
            <a:r>
              <a:rPr lang="en-US" sz="2000" dirty="0" err="1">
                <a:solidFill>
                  <a:srgbClr val="FFFFFF"/>
                </a:solidFill>
              </a:rPr>
              <a:t>Waiata</a:t>
            </a:r>
            <a:r>
              <a:rPr lang="en-US" sz="2000" dirty="0">
                <a:solidFill>
                  <a:srgbClr val="FFFFFF"/>
                </a:solidFill>
              </a:rPr>
              <a:t>/</a:t>
            </a:r>
            <a:r>
              <a:rPr lang="en-US" sz="2000" dirty="0" err="1">
                <a:solidFill>
                  <a:srgbClr val="FFFFFF"/>
                </a:solidFill>
              </a:rPr>
              <a:t>Mihimihi</a:t>
            </a:r>
            <a:endParaRPr lang="en-US" sz="2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He </a:t>
            </a:r>
            <a:r>
              <a:rPr lang="en-US" sz="2000" dirty="0" err="1">
                <a:solidFill>
                  <a:srgbClr val="FFFFFF"/>
                </a:solidFill>
              </a:rPr>
              <a:t>Whakatauki</a:t>
            </a:r>
            <a:r>
              <a:rPr lang="en-US" sz="2000" dirty="0">
                <a:solidFill>
                  <a:srgbClr val="FFFFFF"/>
                </a:solidFill>
              </a:rPr>
              <a:t> / </a:t>
            </a:r>
            <a:r>
              <a:rPr lang="en-US" sz="2000" dirty="0" err="1">
                <a:solidFill>
                  <a:srgbClr val="FFFFFF"/>
                </a:solidFill>
              </a:rPr>
              <a:t>Kiiwaha</a:t>
            </a:r>
            <a:endParaRPr lang="en-US" sz="20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Pronunciation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Counting: </a:t>
            </a:r>
            <a:r>
              <a:rPr lang="en-US" sz="2000" dirty="0">
                <a:solidFill>
                  <a:srgbClr val="FFFFFF"/>
                </a:solidFill>
              </a:rPr>
              <a:t>Days of the Week and Months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</a:rPr>
              <a:t>Dual and plural Pronouns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000" dirty="0">
                <a:solidFill>
                  <a:srgbClr val="FFFFFF"/>
                </a:solidFill>
              </a:rPr>
              <a:t>Asking: What things do you like?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Karakia </a:t>
            </a:r>
            <a:r>
              <a:rPr lang="en-US" sz="2000" dirty="0" err="1">
                <a:solidFill>
                  <a:srgbClr val="FFFFFF"/>
                </a:solidFill>
              </a:rPr>
              <a:t>Whakamutunga</a:t>
            </a:r>
            <a:r>
              <a:rPr lang="en-US" sz="2000" dirty="0">
                <a:solidFill>
                  <a:srgbClr val="FFFFFF"/>
                </a:solidFill>
              </a:rPr>
              <a:t>: Closing Prayer- Kia Tau</a:t>
            </a:r>
          </a:p>
          <a:p>
            <a:pPr>
              <a:lnSpc>
                <a:spcPct val="90000"/>
              </a:lnSpc>
            </a:pPr>
            <a:endParaRPr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8B0DB-08AD-4C24-85D3-020569FB1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035" y="212035"/>
            <a:ext cx="11781182" cy="6480313"/>
          </a:xfrm>
        </p:spPr>
        <p:txBody>
          <a:bodyPr>
            <a:normAutofit fontScale="90000"/>
          </a:bodyPr>
          <a:lstStyle/>
          <a:p>
            <a:br>
              <a:rPr lang="en-NZ" dirty="0"/>
            </a:br>
            <a:r>
              <a:rPr lang="en-NZ" b="1" dirty="0" err="1"/>
              <a:t>Ngā</a:t>
            </a:r>
            <a:r>
              <a:rPr lang="en-NZ" b="1" dirty="0"/>
              <a:t> </a:t>
            </a:r>
            <a:r>
              <a:rPr lang="en-NZ" b="1" dirty="0" err="1"/>
              <a:t>Wāhanaga</a:t>
            </a:r>
            <a:r>
              <a:rPr lang="en-NZ" b="1" dirty="0"/>
              <a:t> o </a:t>
            </a:r>
            <a:r>
              <a:rPr lang="en-NZ" b="1" dirty="0" err="1"/>
              <a:t>te</a:t>
            </a:r>
            <a:r>
              <a:rPr lang="en-NZ" b="1" dirty="0"/>
              <a:t> </a:t>
            </a:r>
            <a:r>
              <a:rPr lang="en-NZ" b="1" dirty="0" err="1"/>
              <a:t>tinana</a:t>
            </a:r>
            <a:r>
              <a:rPr lang="en-NZ" b="1" dirty="0"/>
              <a:t>. Parts of the Body…</a:t>
            </a:r>
            <a:br>
              <a:rPr lang="en-NZ" b="1" dirty="0"/>
            </a:br>
            <a:br>
              <a:rPr lang="en-NZ" b="1" dirty="0"/>
            </a:br>
            <a:r>
              <a:rPr lang="en-NZ" dirty="0" err="1"/>
              <a:t>Upoko</a:t>
            </a:r>
            <a:br>
              <a:rPr lang="en-NZ" dirty="0"/>
            </a:br>
            <a:r>
              <a:rPr lang="en-NZ" dirty="0" err="1"/>
              <a:t>Pakahiwi</a:t>
            </a:r>
            <a:br>
              <a:rPr lang="en-NZ" dirty="0"/>
            </a:br>
            <a:r>
              <a:rPr lang="en-NZ" dirty="0"/>
              <a:t>Puku</a:t>
            </a:r>
            <a:br>
              <a:rPr lang="en-NZ" dirty="0"/>
            </a:br>
            <a:r>
              <a:rPr lang="en-NZ" dirty="0"/>
              <a:t>Hope</a:t>
            </a:r>
            <a:br>
              <a:rPr lang="en-NZ" dirty="0"/>
            </a:br>
            <a:r>
              <a:rPr lang="en-NZ" dirty="0" err="1"/>
              <a:t>Waewae</a:t>
            </a:r>
            <a:r>
              <a:rPr lang="en-NZ" dirty="0"/>
              <a:t> x 3</a:t>
            </a:r>
            <a:br>
              <a:rPr lang="en-NZ" dirty="0"/>
            </a:br>
            <a:r>
              <a:rPr lang="en-NZ" dirty="0" err="1"/>
              <a:t>Taringa</a:t>
            </a:r>
            <a:br>
              <a:rPr lang="en-NZ" dirty="0"/>
            </a:br>
            <a:r>
              <a:rPr lang="en-NZ" dirty="0" err="1"/>
              <a:t>Whatu</a:t>
            </a:r>
            <a:br>
              <a:rPr lang="en-NZ" dirty="0"/>
            </a:br>
            <a:r>
              <a:rPr lang="en-NZ" dirty="0" err="1"/>
              <a:t>Ihu</a:t>
            </a:r>
            <a:br>
              <a:rPr lang="en-NZ" dirty="0"/>
            </a:br>
            <a:r>
              <a:rPr lang="en-NZ" dirty="0" err="1"/>
              <a:t>Waha</a:t>
            </a:r>
            <a:r>
              <a:rPr lang="en-NZ" dirty="0"/>
              <a:t> e… </a:t>
            </a:r>
            <a:r>
              <a:rPr lang="en-NZ" dirty="0" err="1"/>
              <a:t>anō</a:t>
            </a:r>
            <a:br>
              <a:rPr lang="en-NZ" dirty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17347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44B9D-5DAC-47A0-B8D8-3F126343E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6835"/>
            <a:ext cx="10515600" cy="5194852"/>
          </a:xfrm>
        </p:spPr>
        <p:txBody>
          <a:bodyPr>
            <a:normAutofit fontScale="90000"/>
          </a:bodyPr>
          <a:lstStyle/>
          <a:p>
            <a:r>
              <a:rPr lang="mi-NZ" dirty="0"/>
              <a:t>                         </a:t>
            </a:r>
            <a:br>
              <a:rPr lang="mi-NZ" dirty="0"/>
            </a:br>
            <a:br>
              <a:rPr lang="mi-NZ" dirty="0"/>
            </a:br>
            <a:br>
              <a:rPr lang="mi-NZ" dirty="0"/>
            </a:br>
            <a:br>
              <a:rPr lang="mi-NZ" dirty="0"/>
            </a:br>
            <a:br>
              <a:rPr lang="mi-NZ" dirty="0"/>
            </a:br>
            <a:r>
              <a:rPr lang="mi-NZ" dirty="0"/>
              <a:t>Whakarongo</a:t>
            </a:r>
            <a:br>
              <a:rPr lang="mi-NZ" dirty="0"/>
            </a:br>
            <a:br>
              <a:rPr lang="mi-NZ" dirty="0"/>
            </a:br>
            <a:br>
              <a:rPr lang="mi-NZ" dirty="0"/>
            </a:br>
            <a:br>
              <a:rPr lang="mi-NZ" dirty="0"/>
            </a:br>
            <a:br>
              <a:rPr lang="mi-NZ" dirty="0"/>
            </a:br>
            <a:br>
              <a:rPr lang="mi-NZ" dirty="0"/>
            </a:br>
            <a:br>
              <a:rPr lang="mi-NZ" dirty="0"/>
            </a:br>
            <a:br>
              <a:rPr lang="mi-NZ" dirty="0"/>
            </a:br>
            <a:br>
              <a:rPr lang="mi-NZ" dirty="0"/>
            </a:br>
            <a:br>
              <a:rPr lang="mi-NZ" dirty="0"/>
            </a:br>
            <a:br>
              <a:rPr lang="mi-NZ" dirty="0"/>
            </a:br>
            <a:br>
              <a:rPr lang="mi-NZ" dirty="0"/>
            </a:br>
            <a:br>
              <a:rPr lang="mi-NZ" dirty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03803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9C01C-14AD-4A03-B5DF-0926A5B30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" y="185530"/>
            <a:ext cx="11913704" cy="6506818"/>
          </a:xfrm>
        </p:spPr>
        <p:txBody>
          <a:bodyPr>
            <a:normAutofit/>
          </a:bodyPr>
          <a:lstStyle/>
          <a:p>
            <a:r>
              <a:rPr lang="mi-NZ" dirty="0"/>
              <a:t>ūpoko – ūhia</a:t>
            </a:r>
            <a:br>
              <a:rPr lang="mi-NZ" dirty="0"/>
            </a:br>
            <a:r>
              <a:rPr lang="mi-NZ" dirty="0"/>
              <a:t>Pīpiri – pīpī</a:t>
            </a:r>
            <a:br>
              <a:rPr lang="mi-NZ" dirty="0"/>
            </a:br>
            <a:r>
              <a:rPr lang="mi-NZ" dirty="0"/>
              <a:t>turanga -waewae</a:t>
            </a:r>
            <a:br>
              <a:rPr lang="mi-NZ" dirty="0"/>
            </a:br>
            <a:r>
              <a:rPr lang="mi-NZ" dirty="0"/>
              <a:t>tiu – piupiu.</a:t>
            </a:r>
            <a:br>
              <a:rPr lang="mi-NZ" dirty="0"/>
            </a:br>
            <a:r>
              <a:rPr lang="mi-NZ" dirty="0"/>
              <a:t>maunga – taonga</a:t>
            </a:r>
            <a:br>
              <a:rPr lang="mi-NZ" dirty="0"/>
            </a:br>
            <a:r>
              <a:rPr lang="mi-NZ" dirty="0"/>
              <a:t>awa – taua</a:t>
            </a:r>
            <a:br>
              <a:rPr lang="mi-NZ" dirty="0"/>
            </a:br>
            <a:r>
              <a:rPr lang="mi-NZ" dirty="0"/>
              <a:t>whetu - whitu</a:t>
            </a:r>
            <a:br>
              <a:rPr lang="mi-NZ" dirty="0"/>
            </a:br>
            <a:br>
              <a:rPr lang="mi-NZ" dirty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27306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B6B03-A936-456C-98B2-C0664F319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470" y="164893"/>
            <a:ext cx="8229600" cy="6295869"/>
          </a:xfrm>
        </p:spPr>
        <p:txBody>
          <a:bodyPr>
            <a:normAutofit/>
          </a:bodyPr>
          <a:lstStyle/>
          <a:p>
            <a:endParaRPr lang="en-NZ" sz="2100" dirty="0"/>
          </a:p>
          <a:p>
            <a:r>
              <a:rPr lang="en-NZ" sz="2800" b="1" dirty="0"/>
              <a:t>How do we ask “ Where were you born?”</a:t>
            </a:r>
          </a:p>
          <a:p>
            <a:r>
              <a:rPr lang="en-NZ" sz="2800" b="1" dirty="0"/>
              <a:t>I whanau </a:t>
            </a:r>
            <a:r>
              <a:rPr lang="en-NZ" sz="2800" b="1" dirty="0" err="1"/>
              <a:t>mai</a:t>
            </a:r>
            <a:r>
              <a:rPr lang="en-NZ" sz="2800" b="1" dirty="0"/>
              <a:t> </a:t>
            </a:r>
            <a:r>
              <a:rPr lang="en-NZ" sz="2800" b="1" dirty="0" err="1"/>
              <a:t>koe</a:t>
            </a:r>
            <a:r>
              <a:rPr lang="en-NZ" sz="2800" b="1" dirty="0"/>
              <a:t> </a:t>
            </a:r>
            <a:r>
              <a:rPr lang="en-NZ" sz="2800" b="1" dirty="0" err="1"/>
              <a:t>ki</a:t>
            </a:r>
            <a:r>
              <a:rPr lang="en-NZ" sz="2800" b="1" dirty="0"/>
              <a:t> </a:t>
            </a:r>
            <a:r>
              <a:rPr lang="en-NZ" sz="2800" b="1" dirty="0" err="1"/>
              <a:t>hea</a:t>
            </a:r>
            <a:r>
              <a:rPr lang="en-NZ" sz="2800" b="1" dirty="0"/>
              <a:t>?</a:t>
            </a:r>
          </a:p>
          <a:p>
            <a:r>
              <a:rPr lang="en-NZ" sz="2800" b="1" dirty="0"/>
              <a:t> I + whanau + </a:t>
            </a:r>
            <a:r>
              <a:rPr lang="en-NZ" sz="2800" b="1" dirty="0" err="1"/>
              <a:t>mai</a:t>
            </a:r>
            <a:r>
              <a:rPr lang="en-NZ" sz="2800" b="1" dirty="0"/>
              <a:t> + subject + </a:t>
            </a:r>
            <a:r>
              <a:rPr lang="en-NZ" sz="2800" b="1" dirty="0" err="1"/>
              <a:t>ki</a:t>
            </a:r>
            <a:r>
              <a:rPr lang="en-NZ" sz="2800" b="1" dirty="0"/>
              <a:t> + Place or place name.   </a:t>
            </a:r>
          </a:p>
          <a:p>
            <a:endParaRPr lang="en-NZ" sz="2800" b="1" dirty="0"/>
          </a:p>
          <a:p>
            <a:pPr marL="0" indent="0">
              <a:buNone/>
            </a:pPr>
            <a:r>
              <a:rPr lang="en-NZ" sz="2800" b="1" dirty="0"/>
              <a:t>          I whanau </a:t>
            </a:r>
            <a:r>
              <a:rPr lang="en-NZ" sz="2800" b="1" dirty="0" err="1"/>
              <a:t>mai</a:t>
            </a:r>
            <a:r>
              <a:rPr lang="en-NZ" sz="2800" b="1" dirty="0"/>
              <a:t> </a:t>
            </a:r>
            <a:r>
              <a:rPr lang="en-NZ" sz="2800" b="1" dirty="0" err="1">
                <a:solidFill>
                  <a:srgbClr val="FF0000"/>
                </a:solidFill>
              </a:rPr>
              <a:t>koe</a:t>
            </a:r>
            <a:r>
              <a:rPr lang="en-NZ" sz="2800" b="1" dirty="0"/>
              <a:t> </a:t>
            </a:r>
            <a:r>
              <a:rPr lang="en-NZ" sz="2800" b="1" dirty="0" err="1"/>
              <a:t>ki</a:t>
            </a:r>
            <a:r>
              <a:rPr lang="en-NZ" sz="2800" b="1" dirty="0"/>
              <a:t> </a:t>
            </a:r>
            <a:r>
              <a:rPr lang="en-NZ" sz="2800" b="1" dirty="0" err="1">
                <a:solidFill>
                  <a:srgbClr val="FF0000"/>
                </a:solidFill>
              </a:rPr>
              <a:t>hea</a:t>
            </a:r>
            <a:r>
              <a:rPr lang="en-NZ" sz="2800" b="1" dirty="0"/>
              <a:t>?</a:t>
            </a:r>
          </a:p>
          <a:p>
            <a:pPr marL="0" indent="0">
              <a:buNone/>
            </a:pPr>
            <a:r>
              <a:rPr lang="en-NZ" sz="2800" b="1" dirty="0"/>
              <a:t>          Where were you born?</a:t>
            </a:r>
          </a:p>
          <a:p>
            <a:pPr marL="0" indent="0">
              <a:buNone/>
            </a:pPr>
            <a:r>
              <a:rPr lang="en-NZ" sz="2800" b="1" dirty="0"/>
              <a:t> “I” is past tense unlike previous sentence  </a:t>
            </a:r>
          </a:p>
          <a:p>
            <a:pPr marL="0" indent="0">
              <a:buNone/>
            </a:pPr>
            <a:r>
              <a:rPr lang="en-NZ" sz="2800" b="1" dirty="0"/>
              <a:t>  structures.</a:t>
            </a:r>
          </a:p>
          <a:p>
            <a:pPr marL="0" indent="0">
              <a:buNone/>
            </a:pPr>
            <a:r>
              <a:rPr lang="en-NZ" sz="2800" b="1" dirty="0"/>
              <a:t>       I whanau </a:t>
            </a:r>
            <a:r>
              <a:rPr lang="en-NZ" sz="2800" b="1" dirty="0" err="1"/>
              <a:t>mai</a:t>
            </a:r>
            <a:r>
              <a:rPr lang="en-NZ" sz="2800" b="1" dirty="0"/>
              <a:t> </a:t>
            </a:r>
            <a:r>
              <a:rPr lang="en-NZ" sz="2800" b="1" dirty="0">
                <a:solidFill>
                  <a:srgbClr val="FF0000"/>
                </a:solidFill>
              </a:rPr>
              <a:t>ahau </a:t>
            </a:r>
            <a:r>
              <a:rPr lang="en-NZ" sz="2800" b="1" dirty="0" err="1">
                <a:solidFill>
                  <a:schemeClr val="tx1"/>
                </a:solidFill>
              </a:rPr>
              <a:t>ki</a:t>
            </a:r>
            <a:r>
              <a:rPr lang="en-NZ" sz="2800" b="1" dirty="0">
                <a:solidFill>
                  <a:schemeClr val="tx1"/>
                </a:solidFill>
              </a:rPr>
              <a:t> </a:t>
            </a:r>
            <a:r>
              <a:rPr lang="en-NZ" sz="2800" b="1" dirty="0" err="1">
                <a:solidFill>
                  <a:schemeClr val="tx1"/>
                </a:solidFill>
              </a:rPr>
              <a:t>Tāmakimakaurau</a:t>
            </a:r>
            <a:r>
              <a:rPr lang="en-NZ" sz="2800" b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en-NZ" sz="2800" b="1" dirty="0">
                <a:solidFill>
                  <a:schemeClr val="tx1"/>
                </a:solidFill>
              </a:rPr>
              <a:t>       </a:t>
            </a:r>
            <a:r>
              <a:rPr lang="en-NZ" sz="2800" b="1" dirty="0">
                <a:solidFill>
                  <a:srgbClr val="FF0000"/>
                </a:solidFill>
              </a:rPr>
              <a:t>I</a:t>
            </a:r>
            <a:r>
              <a:rPr lang="en-NZ" sz="2800" b="1" dirty="0">
                <a:solidFill>
                  <a:schemeClr val="tx1"/>
                </a:solidFill>
              </a:rPr>
              <a:t> was born in </a:t>
            </a:r>
            <a:r>
              <a:rPr lang="en-NZ" sz="2800" b="1" dirty="0">
                <a:solidFill>
                  <a:srgbClr val="FF0000"/>
                </a:solidFill>
              </a:rPr>
              <a:t>Auckland.</a:t>
            </a:r>
          </a:p>
        </p:txBody>
      </p:sp>
    </p:spTree>
    <p:extLst>
      <p:ext uri="{BB962C8B-B14F-4D97-AF65-F5344CB8AC3E}">
        <p14:creationId xmlns:p14="http://schemas.microsoft.com/office/powerpoint/2010/main" val="1551690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1A5C4-360A-4724-A35B-055907829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3902" y="274638"/>
            <a:ext cx="8994098" cy="6261073"/>
          </a:xfrm>
        </p:spPr>
        <p:txBody>
          <a:bodyPr>
            <a:normAutofit fontScale="90000"/>
          </a:bodyPr>
          <a:lstStyle/>
          <a:p>
            <a:pPr marL="257175" indent="-257175" defTabSz="342900">
              <a:spcBef>
                <a:spcPts val="750"/>
              </a:spcBef>
              <a:defRPr/>
            </a:pP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How do we ask, “Where did you grow up?”</a:t>
            </a:r>
            <a:b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</a:br>
            <a:b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</a:b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I </a:t>
            </a:r>
            <a:r>
              <a:rPr lang="en-NZ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tipu</a:t>
            </a: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en-NZ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ake</a:t>
            </a: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en-NZ" sz="2800" b="1" dirty="0" err="1">
                <a:solidFill>
                  <a:srgbClr val="FF0000"/>
                </a:solidFill>
                <a:latin typeface="Century Gothic" panose="020B0502020202020204"/>
                <a:ea typeface="+mn-ea"/>
                <a:cs typeface="+mn-cs"/>
              </a:rPr>
              <a:t>koe</a:t>
            </a: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en-NZ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ki</a:t>
            </a: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en-NZ" sz="2800" b="1" dirty="0" err="1">
                <a:solidFill>
                  <a:srgbClr val="FF0000"/>
                </a:solidFill>
                <a:latin typeface="Century Gothic" panose="020B0502020202020204"/>
                <a:ea typeface="+mn-ea"/>
                <a:cs typeface="+mn-cs"/>
              </a:rPr>
              <a:t>hea</a:t>
            </a: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?</a:t>
            </a:r>
            <a:b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</a:br>
            <a:b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</a:b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I + </a:t>
            </a:r>
            <a:r>
              <a:rPr lang="en-NZ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tipu</a:t>
            </a: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 + </a:t>
            </a:r>
            <a:r>
              <a:rPr lang="en-NZ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ake</a:t>
            </a: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 + </a:t>
            </a:r>
            <a:r>
              <a:rPr lang="en-NZ" sz="2800" b="1" dirty="0" err="1">
                <a:solidFill>
                  <a:srgbClr val="FF0000"/>
                </a:solidFill>
                <a:latin typeface="Century Gothic" panose="020B0502020202020204"/>
                <a:ea typeface="+mn-ea"/>
                <a:cs typeface="+mn-cs"/>
              </a:rPr>
              <a:t>koe</a:t>
            </a: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 + </a:t>
            </a:r>
            <a:r>
              <a:rPr lang="en-NZ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ki</a:t>
            </a: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 + </a:t>
            </a:r>
            <a:r>
              <a:rPr lang="en-NZ" sz="2800" b="1" dirty="0" err="1">
                <a:solidFill>
                  <a:srgbClr val="FF0000"/>
                </a:solidFill>
                <a:latin typeface="Century Gothic" panose="020B0502020202020204"/>
                <a:ea typeface="+mn-ea"/>
                <a:cs typeface="+mn-cs"/>
              </a:rPr>
              <a:t>hea</a:t>
            </a: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?</a:t>
            </a:r>
            <a:b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</a:br>
            <a:b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</a:b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I </a:t>
            </a:r>
            <a:r>
              <a:rPr lang="en-NZ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tipu</a:t>
            </a: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en-NZ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ake</a:t>
            </a: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en-NZ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koe</a:t>
            </a: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en-NZ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ki</a:t>
            </a: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en-NZ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hea</a:t>
            </a: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?</a:t>
            </a:r>
            <a:b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</a:b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Where did you grow up?</a:t>
            </a:r>
            <a:b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</a:br>
            <a:b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</a:b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I </a:t>
            </a:r>
            <a:r>
              <a:rPr lang="en-NZ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tipu</a:t>
            </a: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en-NZ" sz="28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ake</a:t>
            </a:r>
            <a: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en-NZ" sz="2800" b="1" dirty="0">
                <a:solidFill>
                  <a:srgbClr val="FF0000"/>
                </a:solidFill>
                <a:latin typeface="Century Gothic" panose="020B0502020202020204"/>
                <a:ea typeface="+mn-ea"/>
                <a:cs typeface="+mn-cs"/>
              </a:rPr>
              <a:t>ahau </a:t>
            </a:r>
            <a:r>
              <a:rPr lang="en-NZ" sz="2800" b="1" dirty="0" err="1">
                <a:latin typeface="Century Gothic" panose="020B0502020202020204"/>
                <a:ea typeface="+mn-ea"/>
                <a:cs typeface="+mn-cs"/>
              </a:rPr>
              <a:t>ki</a:t>
            </a:r>
            <a:r>
              <a:rPr lang="en-NZ" sz="2800" b="1" dirty="0">
                <a:latin typeface="Century Gothic" panose="020B0502020202020204"/>
                <a:ea typeface="+mn-ea"/>
                <a:cs typeface="+mn-cs"/>
              </a:rPr>
              <a:t> </a:t>
            </a:r>
            <a:r>
              <a:rPr lang="en-NZ" sz="2800" b="1" dirty="0">
                <a:solidFill>
                  <a:srgbClr val="FF0000"/>
                </a:solidFill>
                <a:latin typeface="Century Gothic" panose="020B0502020202020204"/>
                <a:ea typeface="+mn-ea"/>
                <a:cs typeface="+mn-cs"/>
              </a:rPr>
              <a:t>Aotearoa.</a:t>
            </a:r>
            <a:b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</a:br>
            <a:r>
              <a:rPr lang="en-NZ" sz="2800" b="1" dirty="0">
                <a:latin typeface="Century Gothic" panose="020B0502020202020204"/>
                <a:ea typeface="+mn-ea"/>
                <a:cs typeface="+mn-cs"/>
              </a:rPr>
              <a:t>I grew up in Aotearoa.</a:t>
            </a:r>
            <a:br>
              <a:rPr lang="en-NZ" sz="2800" b="1" dirty="0">
                <a:latin typeface="Century Gothic" panose="020B0502020202020204"/>
                <a:ea typeface="+mn-ea"/>
                <a:cs typeface="+mn-cs"/>
              </a:rPr>
            </a:br>
            <a:br>
              <a:rPr lang="en-NZ" sz="2800" b="1" dirty="0">
                <a:latin typeface="Century Gothic" panose="020B0502020202020204"/>
                <a:ea typeface="+mn-ea"/>
                <a:cs typeface="+mn-cs"/>
              </a:rPr>
            </a:br>
            <a:r>
              <a:rPr lang="en-NZ" sz="2800" b="1" dirty="0">
                <a:latin typeface="Century Gothic" panose="020B0502020202020204"/>
                <a:ea typeface="+mn-ea"/>
                <a:cs typeface="+mn-cs"/>
              </a:rPr>
              <a:t>Note about I and </a:t>
            </a:r>
            <a:r>
              <a:rPr lang="en-NZ" sz="2800" b="1" dirty="0" err="1">
                <a:latin typeface="Century Gothic" panose="020B0502020202020204"/>
                <a:ea typeface="+mn-ea"/>
                <a:cs typeface="+mn-cs"/>
              </a:rPr>
              <a:t>ake</a:t>
            </a:r>
            <a:r>
              <a:rPr lang="en-NZ" sz="2800" b="1" dirty="0">
                <a:latin typeface="Century Gothic" panose="020B0502020202020204"/>
                <a:ea typeface="+mn-ea"/>
                <a:cs typeface="+mn-cs"/>
              </a:rPr>
              <a:t>…</a:t>
            </a:r>
            <a:br>
              <a:rPr lang="en-NZ" sz="2800" b="1" dirty="0">
                <a:latin typeface="Century Gothic" panose="020B0502020202020204"/>
                <a:ea typeface="+mn-ea"/>
                <a:cs typeface="+mn-cs"/>
              </a:rPr>
            </a:br>
            <a:br>
              <a:rPr lang="en-NZ" sz="2800" b="1" dirty="0">
                <a:latin typeface="Century Gothic" panose="020B0502020202020204"/>
                <a:ea typeface="+mn-ea"/>
                <a:cs typeface="+mn-cs"/>
              </a:rPr>
            </a:br>
            <a:r>
              <a:rPr lang="en-NZ" sz="2800" b="1" dirty="0" err="1">
                <a:latin typeface="Century Gothic" panose="020B0502020202020204"/>
                <a:ea typeface="+mn-ea"/>
                <a:cs typeface="+mn-cs"/>
              </a:rPr>
              <a:t>mai</a:t>
            </a:r>
            <a:r>
              <a:rPr lang="en-NZ" sz="2800" b="1" dirty="0">
                <a:latin typeface="Century Gothic" panose="020B0502020202020204"/>
                <a:ea typeface="+mn-ea"/>
                <a:cs typeface="+mn-cs"/>
              </a:rPr>
              <a:t> ( towards) – </a:t>
            </a:r>
            <a:r>
              <a:rPr lang="en-NZ" sz="2800" b="1" dirty="0" err="1">
                <a:latin typeface="Century Gothic" panose="020B0502020202020204"/>
                <a:ea typeface="+mn-ea"/>
                <a:cs typeface="+mn-cs"/>
              </a:rPr>
              <a:t>atu</a:t>
            </a:r>
            <a:r>
              <a:rPr lang="en-NZ" sz="2800" b="1" dirty="0">
                <a:latin typeface="Century Gothic" panose="020B0502020202020204"/>
                <a:ea typeface="+mn-ea"/>
                <a:cs typeface="+mn-cs"/>
              </a:rPr>
              <a:t> (away)</a:t>
            </a:r>
            <a:br>
              <a:rPr lang="en-NZ" sz="2800" b="1" dirty="0">
                <a:latin typeface="Century Gothic" panose="020B0502020202020204"/>
                <a:ea typeface="+mn-ea"/>
                <a:cs typeface="+mn-cs"/>
              </a:rPr>
            </a:br>
            <a:r>
              <a:rPr lang="en-NZ" sz="2800" b="1" dirty="0" err="1">
                <a:latin typeface="Century Gothic" panose="020B0502020202020204"/>
                <a:ea typeface="+mn-ea"/>
                <a:cs typeface="+mn-cs"/>
              </a:rPr>
              <a:t>ake</a:t>
            </a:r>
            <a:r>
              <a:rPr lang="en-NZ" sz="2800" b="1" dirty="0">
                <a:latin typeface="Century Gothic" panose="020B0502020202020204"/>
                <a:ea typeface="+mn-ea"/>
                <a:cs typeface="+mn-cs"/>
              </a:rPr>
              <a:t> – upwards – </a:t>
            </a:r>
            <a:r>
              <a:rPr lang="en-NZ" sz="2800" b="1" dirty="0" err="1">
                <a:latin typeface="Century Gothic" panose="020B0502020202020204"/>
                <a:ea typeface="+mn-ea"/>
                <a:cs typeface="+mn-cs"/>
              </a:rPr>
              <a:t>iho</a:t>
            </a:r>
            <a:r>
              <a:rPr lang="en-NZ" sz="2800" b="1" dirty="0">
                <a:latin typeface="Century Gothic" panose="020B0502020202020204"/>
                <a:ea typeface="+mn-ea"/>
                <a:cs typeface="+mn-cs"/>
              </a:rPr>
              <a:t> (downwards)</a:t>
            </a:r>
            <a:br>
              <a:rPr lang="en-NZ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/>
                <a:ea typeface="+mn-ea"/>
                <a:cs typeface="+mn-cs"/>
              </a:rPr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8489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D67D8-255D-46F3-BDC5-5FBB3C18E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0" y="624109"/>
            <a:ext cx="11396870" cy="5988725"/>
          </a:xfrm>
        </p:spPr>
        <p:txBody>
          <a:bodyPr/>
          <a:lstStyle/>
          <a:p>
            <a:r>
              <a:rPr lang="en-NZ" dirty="0"/>
              <a:t>                    </a:t>
            </a:r>
            <a:r>
              <a:rPr lang="en-NZ" b="1" dirty="0"/>
              <a:t>Who is a Subject? – </a:t>
            </a:r>
            <a:r>
              <a:rPr lang="en-NZ" b="1" dirty="0" err="1"/>
              <a:t>Tangata</a:t>
            </a:r>
            <a:r>
              <a:rPr lang="en-NZ" b="1" dirty="0"/>
              <a:t> – Person</a:t>
            </a:r>
            <a:br>
              <a:rPr lang="en-NZ" dirty="0"/>
            </a:br>
            <a:br>
              <a:rPr lang="en-NZ" dirty="0"/>
            </a:br>
            <a:r>
              <a:rPr lang="en-NZ" b="1" dirty="0"/>
              <a:t>A Subject </a:t>
            </a:r>
            <a:r>
              <a:rPr lang="en-NZ" dirty="0"/>
              <a:t>= 1. the name of a person for </a:t>
            </a:r>
            <a:r>
              <a:rPr lang="en-NZ" dirty="0" err="1"/>
              <a:t>eg</a:t>
            </a:r>
            <a:r>
              <a:rPr lang="en-NZ" dirty="0"/>
              <a:t>: Vera or Paul and we use an “a” before the name in the middle or end of the sentence.</a:t>
            </a:r>
            <a:br>
              <a:rPr lang="en-NZ" dirty="0"/>
            </a:br>
            <a:r>
              <a:rPr lang="en-NZ" dirty="0"/>
              <a:t>See the slide: I whanau </a:t>
            </a:r>
            <a:r>
              <a:rPr lang="en-NZ" dirty="0" err="1"/>
              <a:t>mai</a:t>
            </a:r>
            <a:r>
              <a:rPr lang="en-NZ" dirty="0"/>
              <a:t> a Jill </a:t>
            </a:r>
            <a:r>
              <a:rPr lang="en-NZ" dirty="0" err="1"/>
              <a:t>ki</a:t>
            </a:r>
            <a:r>
              <a:rPr lang="en-NZ" dirty="0"/>
              <a:t> </a:t>
            </a:r>
            <a:r>
              <a:rPr lang="en-NZ" dirty="0" err="1"/>
              <a:t>hea</a:t>
            </a:r>
            <a:r>
              <a:rPr lang="en-NZ" dirty="0"/>
              <a:t>?</a:t>
            </a:r>
            <a:br>
              <a:rPr lang="en-NZ" dirty="0"/>
            </a:br>
            <a:br>
              <a:rPr lang="en-NZ" dirty="0"/>
            </a:br>
            <a:r>
              <a:rPr lang="en-NZ" dirty="0"/>
              <a:t>                     2. the definition of the subject for </a:t>
            </a:r>
            <a:r>
              <a:rPr lang="en-NZ" dirty="0" err="1"/>
              <a:t>eg</a:t>
            </a:r>
            <a:r>
              <a:rPr lang="en-NZ" dirty="0"/>
              <a:t>: </a:t>
            </a:r>
            <a:r>
              <a:rPr lang="en-NZ" dirty="0" err="1"/>
              <a:t>te</a:t>
            </a:r>
            <a:r>
              <a:rPr lang="en-NZ" dirty="0"/>
              <a:t> </a:t>
            </a:r>
            <a:r>
              <a:rPr lang="en-NZ" dirty="0" err="1"/>
              <a:t>wahine</a:t>
            </a:r>
            <a:r>
              <a:rPr lang="en-NZ" dirty="0"/>
              <a:t> – the woman, </a:t>
            </a:r>
            <a:r>
              <a:rPr lang="en-NZ" dirty="0" err="1"/>
              <a:t>te</a:t>
            </a:r>
            <a:r>
              <a:rPr lang="en-NZ" dirty="0"/>
              <a:t> </a:t>
            </a:r>
            <a:r>
              <a:rPr lang="en-NZ" dirty="0" err="1"/>
              <a:t>tama</a:t>
            </a:r>
            <a:r>
              <a:rPr lang="en-NZ" dirty="0"/>
              <a:t> - the boy or </a:t>
            </a:r>
            <a:r>
              <a:rPr lang="en-NZ" dirty="0" err="1"/>
              <a:t>te</a:t>
            </a:r>
            <a:r>
              <a:rPr lang="en-NZ" dirty="0"/>
              <a:t> </a:t>
            </a:r>
            <a:r>
              <a:rPr lang="en-NZ" dirty="0" err="1"/>
              <a:t>hoa</a:t>
            </a:r>
            <a:r>
              <a:rPr lang="en-NZ" dirty="0"/>
              <a:t> </a:t>
            </a:r>
            <a:r>
              <a:rPr lang="en-NZ" dirty="0" err="1"/>
              <a:t>rangatira</a:t>
            </a:r>
            <a:r>
              <a:rPr lang="en-NZ" dirty="0"/>
              <a:t> o </a:t>
            </a:r>
            <a:r>
              <a:rPr lang="en-NZ" dirty="0" err="1"/>
              <a:t>Hinemoa</a:t>
            </a:r>
            <a:r>
              <a:rPr lang="en-NZ" dirty="0"/>
              <a:t> – </a:t>
            </a:r>
            <a:r>
              <a:rPr lang="en-NZ" dirty="0" err="1"/>
              <a:t>Hinemoa’s</a:t>
            </a:r>
            <a:r>
              <a:rPr lang="en-NZ" dirty="0"/>
              <a:t> husband.</a:t>
            </a:r>
            <a:br>
              <a:rPr lang="en-NZ" dirty="0"/>
            </a:br>
            <a:br>
              <a:rPr lang="en-NZ" dirty="0"/>
            </a:br>
            <a:r>
              <a:rPr lang="en-NZ" dirty="0"/>
              <a:t>                     3. a personal pronoun for </a:t>
            </a:r>
            <a:r>
              <a:rPr lang="en-NZ" dirty="0" err="1"/>
              <a:t>eg</a:t>
            </a:r>
            <a:r>
              <a:rPr lang="en-NZ" dirty="0"/>
              <a:t>: ahau, </a:t>
            </a:r>
            <a:r>
              <a:rPr lang="en-NZ" dirty="0" err="1"/>
              <a:t>koe</a:t>
            </a:r>
            <a:r>
              <a:rPr lang="en-NZ" dirty="0"/>
              <a:t>, </a:t>
            </a:r>
            <a:r>
              <a:rPr lang="en-NZ" dirty="0" err="1"/>
              <a:t>ia.</a:t>
            </a:r>
            <a:r>
              <a:rPr lang="en-NZ" dirty="0"/>
              <a:t> OR </a:t>
            </a:r>
            <a:r>
              <a:rPr lang="en-NZ" dirty="0" err="1"/>
              <a:t>kōrua</a:t>
            </a:r>
            <a:r>
              <a:rPr lang="en-NZ" dirty="0"/>
              <a:t>, </a:t>
            </a:r>
            <a:r>
              <a:rPr lang="en-NZ" dirty="0" err="1"/>
              <a:t>koutou</a:t>
            </a:r>
            <a:r>
              <a:rPr lang="en-NZ" dirty="0"/>
              <a:t>, </a:t>
            </a:r>
            <a:r>
              <a:rPr lang="en-NZ" dirty="0" err="1"/>
              <a:t>rāua</a:t>
            </a:r>
            <a:r>
              <a:rPr lang="en-NZ" dirty="0"/>
              <a:t>, </a:t>
            </a:r>
            <a:r>
              <a:rPr lang="en-NZ" dirty="0" err="1"/>
              <a:t>rātou</a:t>
            </a:r>
            <a:r>
              <a:rPr lang="en-NZ" dirty="0"/>
              <a:t>, </a:t>
            </a:r>
            <a:r>
              <a:rPr lang="en-NZ" dirty="0" err="1"/>
              <a:t>māua</a:t>
            </a:r>
            <a:r>
              <a:rPr lang="en-NZ" dirty="0"/>
              <a:t>, </a:t>
            </a:r>
            <a:r>
              <a:rPr lang="en-NZ" dirty="0" err="1"/>
              <a:t>mātou</a:t>
            </a:r>
            <a:r>
              <a:rPr lang="en-NZ" dirty="0"/>
              <a:t>, </a:t>
            </a:r>
            <a:r>
              <a:rPr lang="en-NZ" dirty="0" err="1"/>
              <a:t>tāua</a:t>
            </a:r>
            <a:r>
              <a:rPr lang="en-NZ" dirty="0"/>
              <a:t>, tatou.</a:t>
            </a:r>
          </a:p>
        </p:txBody>
      </p:sp>
    </p:spTree>
    <p:extLst>
      <p:ext uri="{BB962C8B-B14F-4D97-AF65-F5344CB8AC3E}">
        <p14:creationId xmlns:p14="http://schemas.microsoft.com/office/powerpoint/2010/main" val="2692439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5" descr="A close up of a sign&#10;&#10;Description automatically generated">
            <a:extLst>
              <a:ext uri="{FF2B5EF4-FFF2-40B4-BE49-F238E27FC236}">
                <a16:creationId xmlns:a16="http://schemas.microsoft.com/office/drawing/2014/main" id="{3BDA28B7-2D96-43A5-AAD6-98DEA26A29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965" r="21688" b="-1"/>
          <a:stretch/>
        </p:blipFill>
        <p:spPr>
          <a:xfrm>
            <a:off x="6095999" y="3481338"/>
            <a:ext cx="5941256" cy="3176603"/>
          </a:xfrm>
          <a:prstGeom prst="rect">
            <a:avLst/>
          </a:prstGeom>
        </p:spPr>
      </p:pic>
      <p:pic>
        <p:nvPicPr>
          <p:cNvPr id="11" name="Content Placeholder 10" descr="A large white building&#10;&#10;Description automatically generated">
            <a:extLst>
              <a:ext uri="{FF2B5EF4-FFF2-40B4-BE49-F238E27FC236}">
                <a16:creationId xmlns:a16="http://schemas.microsoft.com/office/drawing/2014/main" id="{A7E8475C-FD58-4327-9770-0A00A93583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2832" r="-1" b="-1"/>
          <a:stretch/>
        </p:blipFill>
        <p:spPr>
          <a:xfrm>
            <a:off x="6096000" y="298527"/>
            <a:ext cx="5941256" cy="33828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36BA36-4C0F-488B-A608-C8EC5918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5" y="298520"/>
            <a:ext cx="5786509" cy="61022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 whanau </a:t>
            </a:r>
            <a:r>
              <a:rPr lang="en-US" sz="6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mai</a:t>
            </a:r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US" sz="6600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Marama</a:t>
            </a:r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ki</a:t>
            </a:r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hea</a:t>
            </a:r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?</a:t>
            </a:r>
            <a:b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b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 whanau </a:t>
            </a:r>
            <a:r>
              <a:rPr lang="en-US" sz="6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mai</a:t>
            </a:r>
            <a:r>
              <a:rPr lang="en-US" sz="66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koe</a:t>
            </a:r>
            <a:r>
              <a:rPr lang="en-US" sz="6600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ki</a:t>
            </a:r>
            <a:r>
              <a:rPr lang="en-US" sz="6600" dirty="0">
                <a:solidFill>
                  <a:schemeClr val="bg1"/>
                </a:solidFill>
              </a:rPr>
              <a:t> </a:t>
            </a:r>
            <a:r>
              <a:rPr lang="en-US" sz="6600" dirty="0" err="1">
                <a:solidFill>
                  <a:srgbClr val="FF0000"/>
                </a:solidFill>
              </a:rPr>
              <a:t>hea</a:t>
            </a:r>
            <a:r>
              <a:rPr lang="en-US" sz="6600" dirty="0">
                <a:solidFill>
                  <a:schemeClr val="bg1"/>
                </a:solidFill>
              </a:rPr>
              <a:t>?</a:t>
            </a:r>
            <a:endParaRPr lang="en-US" sz="66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A75C5A4-E27C-47B2-94F1-520A4D2D49C9}"/>
              </a:ext>
            </a:extLst>
          </p:cNvPr>
          <p:cNvSpPr txBox="1"/>
          <p:nvPr/>
        </p:nvSpPr>
        <p:spPr>
          <a:xfrm>
            <a:off x="9884958" y="6657949"/>
            <a:ext cx="230704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 tooltip="https://en.wikipedia.org/wiki/Rotoru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NZ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NZ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kumimoji="0" lang="en-NZ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97DE93-7853-4BE0-A96B-6F3F5C15F946}"/>
              </a:ext>
            </a:extLst>
          </p:cNvPr>
          <p:cNvSpPr txBox="1"/>
          <p:nvPr/>
        </p:nvSpPr>
        <p:spPr>
          <a:xfrm>
            <a:off x="9751908" y="3481346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 tooltip="https://www.flickr.com/photos/wiifm69/2424168458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kumimoji="0" lang="en-NZ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by Unknown Author is licensed under </a:t>
            </a:r>
            <a:r>
              <a:rPr kumimoji="0" lang="en-NZ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kumimoji="0" lang="en-NZ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008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0EFD753D-6A49-46DD-9E82-AA6E2C62B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38A5824-1F4A-4EE7-BC13-5BB48FC080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4" y="321732"/>
            <a:ext cx="4568741" cy="6192603"/>
          </a:xfrm>
          <a:prstGeom prst="rect">
            <a:avLst/>
          </a:prstGeom>
          <a:solidFill>
            <a:srgbClr val="33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E72818-470A-4C6D-9041-C9074AB95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468" y="478302"/>
            <a:ext cx="4393484" cy="55249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tipu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ake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kuia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hea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tipu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ake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tō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hoa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rangatira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hea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tipu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ake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ia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hea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tipu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ake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Kaiako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hea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tipu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ake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Mr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Baker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ki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hea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B6FD23-67C7-4EFC-B321-D093B842F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5299" y="478303"/>
            <a:ext cx="4393485" cy="5673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</a:pPr>
            <a:r>
              <a:rPr lang="en-US" sz="2000" dirty="0">
                <a:solidFill>
                  <a:srgbClr val="FFFFFF"/>
                </a:solidFill>
              </a:rPr>
              <a:t>Identify the SUBJECT.</a:t>
            </a:r>
          </a:p>
          <a:p>
            <a:pPr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</a:endParaRPr>
          </a:p>
          <a:p>
            <a:pPr defTabSz="914400">
              <a:lnSpc>
                <a:spcPct val="90000"/>
              </a:lnSpc>
            </a:pP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657B22F-72C5-4658-8936-99F54DA901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008706" y="275885"/>
            <a:ext cx="3996514" cy="306556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0E608E4-40D4-4031-BF19-697D110FE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8430904" y="3418033"/>
            <a:ext cx="3053487" cy="30534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923A75-4ACD-4D6A-9C32-69EE13FAEAEC}"/>
              </a:ext>
            </a:extLst>
          </p:cNvPr>
          <p:cNvSpPr txBox="1"/>
          <p:nvPr/>
        </p:nvSpPr>
        <p:spPr>
          <a:xfrm>
            <a:off x="7716976" y="3391469"/>
            <a:ext cx="37271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>
                <a:hlinkClick r:id="rId3" tooltip="https://en.wikipedia.org/wiki/Geography_of_Australia"/>
              </a:rPr>
              <a:t>This Photo</a:t>
            </a:r>
            <a:r>
              <a:rPr lang="en-NZ" sz="900"/>
              <a:t> by Unknown Author is licensed under </a:t>
            </a:r>
            <a:r>
              <a:rPr lang="en-NZ" sz="900">
                <a:hlinkClick r:id="rId6" tooltip="https://creativecommons.org/licenses/by-sa/3.0/"/>
              </a:rPr>
              <a:t>CC BY-SA</a:t>
            </a:r>
            <a:endParaRPr lang="en-NZ" sz="900"/>
          </a:p>
        </p:txBody>
      </p:sp>
      <p:pic>
        <p:nvPicPr>
          <p:cNvPr id="10" name="Content Placeholder 9" descr="A large clock tower in front of a building&#10;&#10;Description automatically generated">
            <a:extLst>
              <a:ext uri="{FF2B5EF4-FFF2-40B4-BE49-F238E27FC236}">
                <a16:creationId xmlns:a16="http://schemas.microsoft.com/office/drawing/2014/main" id="{5B8D3458-ED34-4606-85E8-425C8D7FC9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171682" y="275885"/>
            <a:ext cx="2796739" cy="5853113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67AD1B3-6945-4C10-A2FB-DA26215E6420}"/>
              </a:ext>
            </a:extLst>
          </p:cNvPr>
          <p:cNvSpPr txBox="1"/>
          <p:nvPr/>
        </p:nvSpPr>
        <p:spPr>
          <a:xfrm>
            <a:off x="6619168" y="6126163"/>
            <a:ext cx="35955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>
                <a:hlinkClick r:id="rId8" tooltip="http://fr.wikipedia.org/wiki/Fichier:Eiffel_Tower_Day_Sept._2005_(10).jpg"/>
              </a:rPr>
              <a:t>This Photo</a:t>
            </a:r>
            <a:r>
              <a:rPr lang="en-NZ" sz="900"/>
              <a:t> by Unknown Author is licensed under </a:t>
            </a:r>
            <a:r>
              <a:rPr lang="en-NZ" sz="900">
                <a:hlinkClick r:id="rId6" tooltip="https://creativecommons.org/licenses/by-sa/3.0/"/>
              </a:rPr>
              <a:t>CC BY-SA</a:t>
            </a:r>
            <a:endParaRPr lang="en-NZ" sz="900"/>
          </a:p>
        </p:txBody>
      </p:sp>
    </p:spTree>
    <p:extLst>
      <p:ext uri="{BB962C8B-B14F-4D97-AF65-F5344CB8AC3E}">
        <p14:creationId xmlns:p14="http://schemas.microsoft.com/office/powerpoint/2010/main" val="1672208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C2A5D-50F5-4BA4-A607-FD807F4DA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522" y="106017"/>
            <a:ext cx="11900452" cy="6586331"/>
          </a:xfrm>
        </p:spPr>
        <p:txBody>
          <a:bodyPr>
            <a:normAutofit/>
          </a:bodyPr>
          <a:lstStyle/>
          <a:p>
            <a:r>
              <a:rPr lang="en-NZ" dirty="0"/>
              <a:t>Using Dual and Plural Pronouns as a subject.</a:t>
            </a:r>
            <a:br>
              <a:rPr lang="en-NZ" dirty="0"/>
            </a:br>
            <a:r>
              <a:rPr lang="en-NZ" dirty="0">
                <a:solidFill>
                  <a:srgbClr val="C00000"/>
                </a:solidFill>
              </a:rPr>
              <a:t>Q1</a:t>
            </a:r>
            <a:r>
              <a:rPr lang="en-NZ" dirty="0"/>
              <a:t>- I whanau </a:t>
            </a:r>
            <a:r>
              <a:rPr lang="en-NZ" dirty="0" err="1"/>
              <a:t>mai</a:t>
            </a:r>
            <a:r>
              <a:rPr lang="en-NZ" dirty="0"/>
              <a:t> </a:t>
            </a:r>
            <a:r>
              <a:rPr lang="en-NZ" dirty="0" err="1">
                <a:solidFill>
                  <a:srgbClr val="FF0000"/>
                </a:solidFill>
              </a:rPr>
              <a:t>kōrua</a:t>
            </a:r>
            <a:r>
              <a:rPr lang="en-NZ" dirty="0">
                <a:solidFill>
                  <a:srgbClr val="FF0000"/>
                </a:solidFill>
              </a:rPr>
              <a:t> / </a:t>
            </a:r>
            <a:r>
              <a:rPr lang="en-NZ" dirty="0" err="1">
                <a:solidFill>
                  <a:srgbClr val="FF0000"/>
                </a:solidFill>
              </a:rPr>
              <a:t>koutou</a:t>
            </a:r>
            <a:r>
              <a:rPr lang="en-NZ" dirty="0"/>
              <a:t> </a:t>
            </a:r>
            <a:r>
              <a:rPr lang="en-NZ" dirty="0" err="1"/>
              <a:t>ki</a:t>
            </a:r>
            <a:r>
              <a:rPr lang="en-NZ" dirty="0"/>
              <a:t> </a:t>
            </a:r>
            <a:r>
              <a:rPr lang="en-NZ" dirty="0" err="1">
                <a:solidFill>
                  <a:srgbClr val="FF0000"/>
                </a:solidFill>
              </a:rPr>
              <a:t>hea</a:t>
            </a:r>
            <a:r>
              <a:rPr lang="en-NZ" dirty="0"/>
              <a:t>?</a:t>
            </a:r>
            <a:br>
              <a:rPr lang="en-NZ" dirty="0"/>
            </a:br>
            <a:r>
              <a:rPr lang="en-NZ" dirty="0"/>
              <a:t>Where were </a:t>
            </a:r>
            <a:r>
              <a:rPr lang="en-NZ" dirty="0">
                <a:solidFill>
                  <a:srgbClr val="FF0000"/>
                </a:solidFill>
              </a:rPr>
              <a:t>you two </a:t>
            </a:r>
            <a:r>
              <a:rPr lang="en-NZ" dirty="0"/>
              <a:t>/ </a:t>
            </a:r>
            <a:r>
              <a:rPr lang="en-NZ" dirty="0">
                <a:solidFill>
                  <a:srgbClr val="FF0000"/>
                </a:solidFill>
              </a:rPr>
              <a:t>you all </a:t>
            </a:r>
            <a:r>
              <a:rPr lang="en-NZ" dirty="0"/>
              <a:t>born?</a:t>
            </a:r>
            <a:br>
              <a:rPr lang="en-NZ" dirty="0"/>
            </a:br>
            <a:br>
              <a:rPr lang="en-NZ" dirty="0"/>
            </a:br>
            <a:br>
              <a:rPr lang="en-NZ" dirty="0"/>
            </a:br>
            <a:r>
              <a:rPr lang="en-NZ" dirty="0">
                <a:solidFill>
                  <a:srgbClr val="C00000"/>
                </a:solidFill>
              </a:rPr>
              <a:t>A1</a:t>
            </a:r>
            <a:r>
              <a:rPr lang="en-NZ" dirty="0"/>
              <a:t>- I whanau </a:t>
            </a:r>
            <a:r>
              <a:rPr lang="en-NZ" dirty="0" err="1"/>
              <a:t>mai</a:t>
            </a:r>
            <a:r>
              <a:rPr lang="en-NZ" dirty="0"/>
              <a:t> </a:t>
            </a:r>
            <a:r>
              <a:rPr lang="en-NZ" dirty="0" err="1">
                <a:solidFill>
                  <a:srgbClr val="FF0000"/>
                </a:solidFill>
              </a:rPr>
              <a:t>māua</a:t>
            </a:r>
            <a:r>
              <a:rPr lang="en-NZ" dirty="0">
                <a:solidFill>
                  <a:srgbClr val="FF0000"/>
                </a:solidFill>
              </a:rPr>
              <a:t> </a:t>
            </a:r>
            <a:r>
              <a:rPr lang="en-NZ" dirty="0"/>
              <a:t>/ </a:t>
            </a:r>
            <a:r>
              <a:rPr lang="en-NZ" dirty="0" err="1">
                <a:solidFill>
                  <a:srgbClr val="FF0000"/>
                </a:solidFill>
              </a:rPr>
              <a:t>mātou</a:t>
            </a:r>
            <a:r>
              <a:rPr lang="en-NZ" dirty="0">
                <a:solidFill>
                  <a:srgbClr val="FF0000"/>
                </a:solidFill>
              </a:rPr>
              <a:t> </a:t>
            </a:r>
            <a:r>
              <a:rPr lang="en-NZ" dirty="0" err="1"/>
              <a:t>ki</a:t>
            </a:r>
            <a:r>
              <a:rPr lang="en-NZ" dirty="0">
                <a:solidFill>
                  <a:srgbClr val="FF0000"/>
                </a:solidFill>
              </a:rPr>
              <a:t> </a:t>
            </a:r>
            <a:r>
              <a:rPr lang="en-NZ" dirty="0"/>
              <a:t>____________</a:t>
            </a:r>
            <a:br>
              <a:rPr lang="en-NZ" dirty="0"/>
            </a:br>
            <a:r>
              <a:rPr lang="en-NZ" dirty="0">
                <a:solidFill>
                  <a:srgbClr val="FF0000"/>
                </a:solidFill>
              </a:rPr>
              <a:t>We two / We all </a:t>
            </a:r>
            <a:r>
              <a:rPr lang="en-NZ" dirty="0"/>
              <a:t>were born in ________________</a:t>
            </a:r>
            <a:br>
              <a:rPr lang="en-NZ" dirty="0"/>
            </a:b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85917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FC4ED-D3E6-45BE-9EDC-386BFFD7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6324945"/>
          </a:xfrm>
        </p:spPr>
        <p:txBody>
          <a:bodyPr/>
          <a:lstStyle/>
          <a:p>
            <a:r>
              <a:rPr kumimoji="0" lang="en-NZ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Using Dual and Plural Pronouns as a subject.</a:t>
            </a:r>
            <a:br>
              <a:rPr kumimoji="0" lang="en-NZ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en-NZ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NZ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Q2</a:t>
            </a:r>
            <a:r>
              <a:rPr kumimoji="0" lang="en-NZ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- I </a:t>
            </a:r>
            <a:r>
              <a:rPr kumimoji="0" lang="en-NZ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tipu</a:t>
            </a:r>
            <a:r>
              <a:rPr kumimoji="0" lang="en-NZ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NZ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ake</a:t>
            </a:r>
            <a:r>
              <a:rPr kumimoji="0" lang="en-NZ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NZ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rāua</a:t>
            </a:r>
            <a:r>
              <a:rPr kumimoji="0" lang="en-NZ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/</a:t>
            </a:r>
            <a:r>
              <a:rPr kumimoji="0" lang="en-NZ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NZ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rātou</a:t>
            </a:r>
            <a:r>
              <a:rPr kumimoji="0" lang="en-NZ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NZ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ki</a:t>
            </a:r>
            <a:r>
              <a:rPr kumimoji="0" lang="en-NZ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NZ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hea</a:t>
            </a:r>
            <a:r>
              <a:rPr kumimoji="0" lang="en-NZ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?</a:t>
            </a:r>
            <a:br>
              <a:rPr kumimoji="0" lang="en-NZ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NZ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Where did </a:t>
            </a:r>
            <a:r>
              <a:rPr kumimoji="0" lang="en-NZ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they two </a:t>
            </a:r>
            <a:r>
              <a:rPr kumimoji="0" lang="en-NZ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/ </a:t>
            </a:r>
            <a:r>
              <a:rPr kumimoji="0" lang="en-NZ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they all </a:t>
            </a:r>
            <a:r>
              <a:rPr kumimoji="0" lang="en-NZ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grow up?</a:t>
            </a:r>
            <a:br>
              <a:rPr kumimoji="0" lang="en-NZ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br>
              <a:rPr kumimoji="0" lang="en-NZ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NZ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</a:t>
            </a:r>
            <a:r>
              <a:rPr kumimoji="0" lang="en-NZ" sz="4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2</a:t>
            </a:r>
            <a:r>
              <a:rPr kumimoji="0" lang="en-NZ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– I </a:t>
            </a:r>
            <a:r>
              <a:rPr kumimoji="0" lang="en-NZ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tipu</a:t>
            </a:r>
            <a:r>
              <a:rPr kumimoji="0" lang="en-NZ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NZ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ake</a:t>
            </a:r>
            <a:r>
              <a:rPr kumimoji="0" lang="en-NZ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NZ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rāua</a:t>
            </a:r>
            <a:r>
              <a:rPr kumimoji="0" lang="en-NZ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/ </a:t>
            </a:r>
            <a:r>
              <a:rPr kumimoji="0" lang="en-NZ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rātou</a:t>
            </a:r>
            <a:r>
              <a:rPr kumimoji="0" lang="en-NZ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NZ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ki</a:t>
            </a:r>
            <a:r>
              <a:rPr kumimoji="0" lang="en-NZ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________________</a:t>
            </a:r>
            <a:br>
              <a:rPr kumimoji="0" lang="en-NZ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NZ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They two </a:t>
            </a:r>
            <a:r>
              <a:rPr kumimoji="0" lang="en-NZ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/ </a:t>
            </a:r>
            <a:r>
              <a:rPr kumimoji="0" lang="en-NZ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they all </a:t>
            </a:r>
            <a:r>
              <a:rPr kumimoji="0" lang="en-NZ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grew up in______________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1008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92169-8866-47DA-BD98-86C547C99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549567"/>
          </a:xfrm>
        </p:spPr>
        <p:txBody>
          <a:bodyPr>
            <a:normAutofit/>
          </a:bodyPr>
          <a:lstStyle/>
          <a:p>
            <a:r>
              <a:rPr lang="en-NZ" sz="3600" dirty="0">
                <a:latin typeface="Arial Nova" panose="020B0504020202020204" pitchFamily="34" charset="0"/>
              </a:rPr>
              <a:t>He </a:t>
            </a:r>
            <a:r>
              <a:rPr lang="en-NZ" sz="3600" dirty="0" err="1">
                <a:latin typeface="Arial Nova" panose="020B0504020202020204" pitchFamily="34" charset="0"/>
              </a:rPr>
              <a:t>hōnore</a:t>
            </a:r>
            <a:r>
              <a:rPr lang="en-NZ" sz="3600" dirty="0">
                <a:latin typeface="Arial Nova" panose="020B0504020202020204" pitchFamily="34" charset="0"/>
              </a:rPr>
              <a:t>, he </a:t>
            </a:r>
            <a:r>
              <a:rPr lang="en-NZ" sz="3600" dirty="0" err="1">
                <a:latin typeface="Arial Nova" panose="020B0504020202020204" pitchFamily="34" charset="0"/>
              </a:rPr>
              <a:t>korōria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ki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te</a:t>
            </a:r>
            <a:r>
              <a:rPr lang="en-NZ" sz="3600" dirty="0">
                <a:latin typeface="Arial Nova" panose="020B0504020202020204" pitchFamily="34" charset="0"/>
              </a:rPr>
              <a:t> Atua</a:t>
            </a:r>
            <a:br>
              <a:rPr lang="en-NZ" sz="3600" dirty="0">
                <a:latin typeface="Arial Nova" panose="020B0504020202020204" pitchFamily="34" charset="0"/>
              </a:rPr>
            </a:br>
            <a:r>
              <a:rPr lang="en-NZ" sz="3600" dirty="0">
                <a:latin typeface="Arial Nova" panose="020B0504020202020204" pitchFamily="34" charset="0"/>
              </a:rPr>
              <a:t>He </a:t>
            </a:r>
            <a:r>
              <a:rPr lang="en-NZ" sz="3600" dirty="0" err="1">
                <a:latin typeface="Arial Nova" panose="020B0504020202020204" pitchFamily="34" charset="0"/>
              </a:rPr>
              <a:t>maungārongo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ki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te</a:t>
            </a:r>
            <a:r>
              <a:rPr lang="en-NZ" sz="3600" dirty="0">
                <a:latin typeface="Arial Nova" panose="020B0504020202020204" pitchFamily="34" charset="0"/>
              </a:rPr>
              <a:t> whenua</a:t>
            </a:r>
            <a:br>
              <a:rPr lang="en-NZ" sz="3600" dirty="0">
                <a:latin typeface="Arial Nova" panose="020B0504020202020204" pitchFamily="34" charset="0"/>
              </a:rPr>
            </a:br>
            <a:r>
              <a:rPr lang="en-NZ" sz="3600" dirty="0">
                <a:latin typeface="Arial Nova" panose="020B0504020202020204" pitchFamily="34" charset="0"/>
              </a:rPr>
              <a:t>He </a:t>
            </a:r>
            <a:r>
              <a:rPr lang="en-NZ" sz="3600" dirty="0" err="1">
                <a:latin typeface="Arial Nova" panose="020B0504020202020204" pitchFamily="34" charset="0"/>
              </a:rPr>
              <a:t>whakaaro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pai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ki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ngā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tāngata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katoa</a:t>
            </a:r>
            <a:br>
              <a:rPr lang="en-NZ" sz="3600" dirty="0">
                <a:latin typeface="Arial Nova" panose="020B0504020202020204" pitchFamily="34" charset="0"/>
              </a:rPr>
            </a:br>
            <a:r>
              <a:rPr lang="en-NZ" sz="3600" dirty="0" err="1">
                <a:latin typeface="Arial Nova" panose="020B0504020202020204" pitchFamily="34" charset="0"/>
              </a:rPr>
              <a:t>Hangā</a:t>
            </a:r>
            <a:r>
              <a:rPr lang="en-NZ" sz="3600" dirty="0">
                <a:latin typeface="Arial Nova" panose="020B0504020202020204" pitchFamily="34" charset="0"/>
              </a:rPr>
              <a:t> e </a:t>
            </a:r>
            <a:r>
              <a:rPr lang="en-NZ" sz="3600" dirty="0" err="1">
                <a:latin typeface="Arial Nova" panose="020B0504020202020204" pitchFamily="34" charset="0"/>
              </a:rPr>
              <a:t>te</a:t>
            </a:r>
            <a:r>
              <a:rPr lang="en-NZ" sz="3600" dirty="0">
                <a:latin typeface="Arial Nova" panose="020B0504020202020204" pitchFamily="34" charset="0"/>
              </a:rPr>
              <a:t> Atua he </a:t>
            </a:r>
            <a:r>
              <a:rPr lang="en-NZ" sz="3600" dirty="0" err="1">
                <a:latin typeface="Arial Nova" panose="020B0504020202020204" pitchFamily="34" charset="0"/>
              </a:rPr>
              <a:t>ngākau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hou</a:t>
            </a:r>
            <a:br>
              <a:rPr lang="en-NZ" sz="3600" dirty="0">
                <a:latin typeface="Arial Nova" panose="020B0504020202020204" pitchFamily="34" charset="0"/>
              </a:rPr>
            </a:br>
            <a:r>
              <a:rPr lang="en-NZ" sz="3600" dirty="0">
                <a:latin typeface="Arial Nova" panose="020B0504020202020204" pitchFamily="34" charset="0"/>
              </a:rPr>
              <a:t>Ki roto, </a:t>
            </a:r>
            <a:r>
              <a:rPr lang="en-NZ" sz="3600" dirty="0" err="1">
                <a:latin typeface="Arial Nova" panose="020B0504020202020204" pitchFamily="34" charset="0"/>
              </a:rPr>
              <a:t>ki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tēnā</a:t>
            </a:r>
            <a:r>
              <a:rPr lang="en-NZ" sz="3600" dirty="0">
                <a:latin typeface="Arial Nova" panose="020B0504020202020204" pitchFamily="34" charset="0"/>
              </a:rPr>
              <a:t>, </a:t>
            </a:r>
            <a:r>
              <a:rPr lang="en-NZ" sz="3600" dirty="0" err="1">
                <a:latin typeface="Arial Nova" panose="020B0504020202020204" pitchFamily="34" charset="0"/>
              </a:rPr>
              <a:t>ki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tēnā</a:t>
            </a:r>
            <a:r>
              <a:rPr lang="en-NZ" sz="3600" dirty="0">
                <a:latin typeface="Arial Nova" panose="020B0504020202020204" pitchFamily="34" charset="0"/>
              </a:rPr>
              <a:t> o </a:t>
            </a:r>
            <a:r>
              <a:rPr lang="en-NZ" sz="3600" dirty="0" err="1">
                <a:latin typeface="Arial Nova" panose="020B0504020202020204" pitchFamily="34" charset="0"/>
              </a:rPr>
              <a:t>mātou</a:t>
            </a:r>
            <a:br>
              <a:rPr lang="en-NZ" sz="3600" dirty="0">
                <a:latin typeface="Arial Nova" panose="020B0504020202020204" pitchFamily="34" charset="0"/>
              </a:rPr>
            </a:br>
            <a:r>
              <a:rPr lang="en-NZ" sz="3600" dirty="0" err="1">
                <a:latin typeface="Arial Nova" panose="020B0504020202020204" pitchFamily="34" charset="0"/>
              </a:rPr>
              <a:t>Whakatōngia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tō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wairua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tapu</a:t>
            </a:r>
            <a:br>
              <a:rPr lang="en-NZ" sz="3600" dirty="0">
                <a:latin typeface="Arial Nova" panose="020B0504020202020204" pitchFamily="34" charset="0"/>
              </a:rPr>
            </a:br>
            <a:r>
              <a:rPr lang="en-NZ" sz="3600" dirty="0" err="1">
                <a:latin typeface="Arial Nova" panose="020B0504020202020204" pitchFamily="34" charset="0"/>
              </a:rPr>
              <a:t>Hei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awhina</a:t>
            </a:r>
            <a:r>
              <a:rPr lang="en-NZ" sz="3600" dirty="0">
                <a:latin typeface="Arial Nova" panose="020B0504020202020204" pitchFamily="34" charset="0"/>
              </a:rPr>
              <a:t>, </a:t>
            </a:r>
            <a:r>
              <a:rPr lang="en-NZ" sz="3600" dirty="0" err="1">
                <a:latin typeface="Arial Nova" panose="020B0504020202020204" pitchFamily="34" charset="0"/>
              </a:rPr>
              <a:t>hei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tohutohu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i</a:t>
            </a:r>
            <a:r>
              <a:rPr lang="en-NZ" sz="3600" dirty="0">
                <a:latin typeface="Arial Nova" panose="020B0504020202020204" pitchFamily="34" charset="0"/>
              </a:rPr>
              <a:t> ā </a:t>
            </a:r>
            <a:r>
              <a:rPr lang="en-NZ" sz="3600" dirty="0" err="1">
                <a:latin typeface="Arial Nova" panose="020B0504020202020204" pitchFamily="34" charset="0"/>
              </a:rPr>
              <a:t>mātou</a:t>
            </a:r>
            <a:br>
              <a:rPr lang="en-NZ" sz="3600" dirty="0">
                <a:latin typeface="Arial Nova" panose="020B0504020202020204" pitchFamily="34" charset="0"/>
              </a:rPr>
            </a:br>
            <a:r>
              <a:rPr lang="en-NZ" sz="3600" dirty="0" err="1">
                <a:latin typeface="Arial Nova" panose="020B0504020202020204" pitchFamily="34" charset="0"/>
              </a:rPr>
              <a:t>hei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ako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hoki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i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ngā</a:t>
            </a:r>
            <a:r>
              <a:rPr lang="en-NZ" sz="3600" dirty="0">
                <a:latin typeface="Arial Nova" panose="020B0504020202020204" pitchFamily="34" charset="0"/>
              </a:rPr>
              <a:t> mahi </a:t>
            </a:r>
            <a:r>
              <a:rPr lang="en-NZ" sz="3600" dirty="0" err="1">
                <a:latin typeface="Arial Nova" panose="020B0504020202020204" pitchFamily="34" charset="0"/>
              </a:rPr>
              <a:t>mō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tēnei</a:t>
            </a:r>
            <a:r>
              <a:rPr lang="en-NZ" sz="3600" dirty="0">
                <a:latin typeface="Arial Nova" panose="020B0504020202020204" pitchFamily="34" charset="0"/>
              </a:rPr>
              <a:t> </a:t>
            </a:r>
            <a:r>
              <a:rPr lang="en-NZ" sz="3600" dirty="0" err="1">
                <a:latin typeface="Arial Nova" panose="020B0504020202020204" pitchFamily="34" charset="0"/>
              </a:rPr>
              <a:t>rā</a:t>
            </a:r>
            <a:br>
              <a:rPr lang="en-NZ" sz="3600" dirty="0">
                <a:latin typeface="Arial Nova" panose="020B0504020202020204" pitchFamily="34" charset="0"/>
              </a:rPr>
            </a:br>
            <a:r>
              <a:rPr lang="en-NZ" sz="3600" dirty="0">
                <a:latin typeface="Arial Nova" panose="020B0504020202020204" pitchFamily="34" charset="0"/>
              </a:rPr>
              <a:t>Amine.</a:t>
            </a:r>
          </a:p>
        </p:txBody>
      </p:sp>
    </p:spTree>
    <p:extLst>
      <p:ext uri="{BB962C8B-B14F-4D97-AF65-F5344CB8AC3E}">
        <p14:creationId xmlns:p14="http://schemas.microsoft.com/office/powerpoint/2010/main" val="4291319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D492-DA55-455A-9906-79A5DB563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C4A7F2-98C7-476D-8033-FF32FB156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" y="159026"/>
            <a:ext cx="11728174" cy="64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932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E739FF-F1E9-44AD-9FC6-AA1AA2F8DD55}"/>
              </a:ext>
            </a:extLst>
          </p:cNvPr>
          <p:cNvSpPr txBox="1"/>
          <p:nvPr/>
        </p:nvSpPr>
        <p:spPr>
          <a:xfrm>
            <a:off x="172278" y="225287"/>
            <a:ext cx="11794435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Z" sz="18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Counting (10-100)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By now, you have learnt the numbers </a:t>
            </a: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1 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through to 10. Learning the numbers 10 to </a:t>
            </a: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100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 builds on the numbers you have learnt and as long as you know the numbers 1-10 then you will have little trouble with this work. Look at the following numbers below: </a:t>
            </a: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Use</a:t>
            </a: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 </a:t>
            </a:r>
            <a:r>
              <a:rPr kumimoji="0" lang="en-NZ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E before 2 to 9 and 20 to 99.</a:t>
            </a:r>
            <a:b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Let’s count from 1 - 19; 20 – 35; 90 -105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1,2,3,4,5,6,7,8,9,10,11,12,13,14,15,16,17,18,19,20.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2000" dirty="0">
              <a:solidFill>
                <a:srgbClr val="333333"/>
              </a:solidFill>
              <a:latin typeface="Roboto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2000" dirty="0">
                <a:solidFill>
                  <a:srgbClr val="333333"/>
                </a:solidFill>
                <a:latin typeface="Roboto"/>
              </a:rPr>
              <a:t>3</a:t>
            </a: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0,40,50,60,70,80,90,100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2000" dirty="0">
              <a:solidFill>
                <a:srgbClr val="333333"/>
              </a:solidFill>
              <a:latin typeface="Roboto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99,110,120,130,140,150,190,200.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sz="2000" dirty="0">
              <a:solidFill>
                <a:srgbClr val="333333"/>
              </a:solidFill>
              <a:latin typeface="Roboto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2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t>1000, 2000, 3000,4000, 5000, 8000,9000, 10,000.</a:t>
            </a:r>
            <a:b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br>
              <a: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</a:br>
            <a:endParaRPr kumimoji="0" lang="en-NZ" sz="18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95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90D4B-704D-4C90-8E9B-6FC16EC27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547" y="251791"/>
            <a:ext cx="11701669" cy="6414052"/>
          </a:xfrm>
        </p:spPr>
        <p:txBody>
          <a:bodyPr>
            <a:normAutofit fontScale="90000"/>
          </a:bodyPr>
          <a:lstStyle/>
          <a:p>
            <a:br>
              <a:rPr lang="en-NZ" dirty="0"/>
            </a:br>
            <a:br>
              <a:rPr lang="en-NZ" dirty="0"/>
            </a:br>
            <a:br>
              <a:rPr lang="en-NZ" dirty="0"/>
            </a:br>
            <a:br>
              <a:rPr lang="en-NZ" dirty="0"/>
            </a:br>
            <a:br>
              <a:rPr lang="en-NZ" dirty="0"/>
            </a:br>
            <a:r>
              <a:rPr lang="en-NZ" sz="3600" dirty="0"/>
              <a:t>Counting – </a:t>
            </a:r>
            <a:r>
              <a:rPr lang="en-NZ" sz="3600" dirty="0" err="1"/>
              <a:t>Te</a:t>
            </a:r>
            <a:r>
              <a:rPr lang="en-NZ" sz="3600" dirty="0"/>
              <a:t> </a:t>
            </a:r>
            <a:r>
              <a:rPr lang="en-NZ" sz="3600" dirty="0" err="1"/>
              <a:t>tatau</a:t>
            </a:r>
            <a:r>
              <a:rPr lang="en-NZ" sz="3600" dirty="0"/>
              <a:t>. Match the numbers to the words…</a:t>
            </a:r>
            <a:br>
              <a:rPr lang="en-NZ" sz="3600" dirty="0"/>
            </a:br>
            <a:br>
              <a:rPr lang="en-NZ" sz="3600" dirty="0"/>
            </a:br>
            <a:br>
              <a:rPr lang="en-NZ" sz="3600" dirty="0"/>
            </a:br>
            <a:r>
              <a:rPr lang="en-NZ" sz="4000" dirty="0"/>
              <a:t>Kotahi </a:t>
            </a:r>
            <a:r>
              <a:rPr lang="en-NZ" sz="4000" dirty="0" err="1"/>
              <a:t>rau</a:t>
            </a:r>
            <a:r>
              <a:rPr lang="en-NZ" sz="4000" dirty="0"/>
              <a:t> </a:t>
            </a:r>
            <a:r>
              <a:rPr lang="en-NZ" sz="4000" dirty="0" err="1"/>
              <a:t>mā</a:t>
            </a:r>
            <a:r>
              <a:rPr lang="en-NZ" sz="4000" dirty="0"/>
              <a:t> </a:t>
            </a:r>
            <a:r>
              <a:rPr lang="en-NZ" sz="4000" dirty="0" err="1"/>
              <a:t>iwa</a:t>
            </a:r>
            <a:r>
              <a:rPr lang="en-NZ" sz="4000" dirty="0"/>
              <a:t>                                                   2020</a:t>
            </a:r>
            <a:br>
              <a:rPr lang="en-NZ" sz="4000" dirty="0"/>
            </a:br>
            <a:r>
              <a:rPr lang="en-NZ" sz="4000" dirty="0"/>
              <a:t>E </a:t>
            </a:r>
            <a:r>
              <a:rPr lang="en-NZ" sz="4000" dirty="0" err="1"/>
              <a:t>rua</a:t>
            </a:r>
            <a:r>
              <a:rPr lang="en-NZ" sz="4000" dirty="0"/>
              <a:t> </a:t>
            </a:r>
            <a:r>
              <a:rPr lang="en-NZ" sz="4000" dirty="0" err="1"/>
              <a:t>tekau</a:t>
            </a:r>
            <a:r>
              <a:rPr lang="en-NZ" sz="4000" dirty="0"/>
              <a:t> </a:t>
            </a:r>
            <a:r>
              <a:rPr lang="en-NZ" sz="4000" dirty="0" err="1"/>
              <a:t>mā</a:t>
            </a:r>
            <a:r>
              <a:rPr lang="en-NZ" sz="4000" dirty="0"/>
              <a:t> </a:t>
            </a:r>
            <a:r>
              <a:rPr lang="en-NZ" sz="4000" dirty="0" err="1"/>
              <a:t>toru</a:t>
            </a:r>
            <a:r>
              <a:rPr lang="en-NZ" sz="4000" dirty="0"/>
              <a:t>                                                  0</a:t>
            </a:r>
            <a:br>
              <a:rPr lang="en-NZ" sz="4000" dirty="0"/>
            </a:br>
            <a:r>
              <a:rPr lang="en-NZ" sz="4000" dirty="0"/>
              <a:t>Kotahi mano </a:t>
            </a:r>
            <a:r>
              <a:rPr lang="en-NZ" sz="4000" dirty="0" err="1"/>
              <a:t>mā</a:t>
            </a:r>
            <a:r>
              <a:rPr lang="en-NZ" sz="4000" dirty="0"/>
              <a:t> </a:t>
            </a:r>
            <a:r>
              <a:rPr lang="en-NZ" sz="4000" dirty="0" err="1"/>
              <a:t>tahi</a:t>
            </a:r>
            <a:r>
              <a:rPr lang="en-NZ" sz="4000" dirty="0"/>
              <a:t>                                               999</a:t>
            </a:r>
            <a:br>
              <a:rPr lang="en-NZ" sz="4000" dirty="0"/>
            </a:br>
            <a:r>
              <a:rPr lang="en-NZ" sz="4000" dirty="0" err="1"/>
              <a:t>Iwa</a:t>
            </a:r>
            <a:r>
              <a:rPr lang="en-NZ" sz="4000" dirty="0"/>
              <a:t> </a:t>
            </a:r>
            <a:r>
              <a:rPr lang="en-NZ" sz="4000" dirty="0" err="1"/>
              <a:t>rau</a:t>
            </a:r>
            <a:r>
              <a:rPr lang="en-NZ" sz="4000" dirty="0"/>
              <a:t> </a:t>
            </a:r>
            <a:r>
              <a:rPr lang="en-NZ" sz="4000" dirty="0" err="1"/>
              <a:t>iwa</a:t>
            </a:r>
            <a:r>
              <a:rPr lang="en-NZ" sz="4000" dirty="0"/>
              <a:t> </a:t>
            </a:r>
            <a:r>
              <a:rPr lang="en-NZ" sz="4000" dirty="0" err="1"/>
              <a:t>tekau</a:t>
            </a:r>
            <a:r>
              <a:rPr lang="en-NZ" sz="4000" dirty="0"/>
              <a:t> </a:t>
            </a:r>
            <a:r>
              <a:rPr lang="en-NZ" sz="4000" dirty="0" err="1"/>
              <a:t>mā</a:t>
            </a:r>
            <a:r>
              <a:rPr lang="en-NZ" sz="4000" dirty="0"/>
              <a:t> </a:t>
            </a:r>
            <a:r>
              <a:rPr lang="en-NZ" sz="4000" dirty="0" err="1"/>
              <a:t>iwa</a:t>
            </a:r>
            <a:r>
              <a:rPr lang="en-NZ" sz="4000" dirty="0"/>
              <a:t>                                       85</a:t>
            </a:r>
            <a:br>
              <a:rPr lang="en-NZ" sz="4000" dirty="0"/>
            </a:br>
            <a:r>
              <a:rPr lang="en-NZ" sz="4000" dirty="0" err="1"/>
              <a:t>Tekau</a:t>
            </a:r>
            <a:r>
              <a:rPr lang="en-NZ" sz="4000" dirty="0"/>
              <a:t>                                                                          49</a:t>
            </a:r>
            <a:br>
              <a:rPr lang="en-NZ" sz="4000" dirty="0"/>
            </a:br>
            <a:r>
              <a:rPr lang="en-NZ" sz="4000" dirty="0"/>
              <a:t>E </a:t>
            </a:r>
            <a:r>
              <a:rPr lang="en-NZ" sz="4000" dirty="0" err="1"/>
              <a:t>waru</a:t>
            </a:r>
            <a:r>
              <a:rPr lang="en-NZ" sz="4000" dirty="0"/>
              <a:t> </a:t>
            </a:r>
            <a:r>
              <a:rPr lang="en-NZ" sz="4000" dirty="0" err="1"/>
              <a:t>tekau</a:t>
            </a:r>
            <a:r>
              <a:rPr lang="en-NZ" sz="4000" dirty="0"/>
              <a:t> </a:t>
            </a:r>
            <a:r>
              <a:rPr lang="en-NZ" sz="4000" dirty="0" err="1"/>
              <a:t>mā</a:t>
            </a:r>
            <a:r>
              <a:rPr lang="en-NZ" sz="4000" dirty="0"/>
              <a:t> </a:t>
            </a:r>
            <a:r>
              <a:rPr lang="en-NZ" sz="4000" dirty="0" err="1"/>
              <a:t>rima</a:t>
            </a:r>
            <a:r>
              <a:rPr lang="en-NZ" sz="4000" dirty="0"/>
              <a:t>                                              23 </a:t>
            </a:r>
            <a:br>
              <a:rPr lang="en-NZ" sz="4000" dirty="0"/>
            </a:br>
            <a:r>
              <a:rPr lang="en-NZ" sz="4000" dirty="0" err="1"/>
              <a:t>Rua</a:t>
            </a:r>
            <a:r>
              <a:rPr lang="en-NZ" sz="4000" dirty="0"/>
              <a:t> mano </a:t>
            </a:r>
            <a:r>
              <a:rPr lang="en-NZ" sz="4000" dirty="0" err="1"/>
              <a:t>rua</a:t>
            </a:r>
            <a:r>
              <a:rPr lang="en-NZ" sz="4000" dirty="0"/>
              <a:t> </a:t>
            </a:r>
            <a:r>
              <a:rPr lang="en-NZ" sz="4000" dirty="0" err="1"/>
              <a:t>tekau</a:t>
            </a:r>
            <a:r>
              <a:rPr lang="en-NZ" sz="4000" dirty="0"/>
              <a:t>                                                109</a:t>
            </a:r>
            <a:br>
              <a:rPr lang="en-NZ" sz="4000" dirty="0"/>
            </a:br>
            <a:r>
              <a:rPr lang="en-NZ" sz="4000" dirty="0"/>
              <a:t>E </a:t>
            </a:r>
            <a:r>
              <a:rPr lang="en-NZ" sz="4000" dirty="0" err="1"/>
              <a:t>whā</a:t>
            </a:r>
            <a:r>
              <a:rPr lang="en-NZ" sz="4000" dirty="0"/>
              <a:t> </a:t>
            </a:r>
            <a:r>
              <a:rPr lang="en-NZ" sz="4000" dirty="0" err="1"/>
              <a:t>tekau</a:t>
            </a:r>
            <a:r>
              <a:rPr lang="en-NZ" sz="4000" dirty="0"/>
              <a:t> </a:t>
            </a:r>
            <a:r>
              <a:rPr lang="en-NZ" sz="4000" dirty="0" err="1"/>
              <a:t>mā</a:t>
            </a:r>
            <a:r>
              <a:rPr lang="en-NZ" sz="4000" dirty="0"/>
              <a:t> </a:t>
            </a:r>
            <a:r>
              <a:rPr lang="en-NZ" sz="4000" dirty="0" err="1"/>
              <a:t>iwa</a:t>
            </a:r>
            <a:r>
              <a:rPr lang="en-NZ" sz="4000" dirty="0"/>
              <a:t>                                                101</a:t>
            </a:r>
            <a:br>
              <a:rPr lang="en-NZ" sz="3600" dirty="0"/>
            </a:br>
            <a:r>
              <a:rPr lang="en-NZ" sz="3600" dirty="0"/>
              <a:t>Kore                                                                                       10</a:t>
            </a:r>
            <a:br>
              <a:rPr lang="en-NZ" sz="3600" dirty="0"/>
            </a:br>
            <a:br>
              <a:rPr lang="en-NZ" dirty="0"/>
            </a:br>
            <a:br>
              <a:rPr lang="en-NZ" dirty="0"/>
            </a:br>
            <a:br>
              <a:rPr lang="en-NZ" dirty="0"/>
            </a:br>
            <a:br>
              <a:rPr lang="en-NZ" baseline="30000" dirty="0"/>
            </a:br>
            <a:br>
              <a:rPr lang="en-NZ" sz="4900" baseline="30000" dirty="0"/>
            </a:br>
            <a:endParaRPr lang="en-NZ" sz="4900" dirty="0"/>
          </a:p>
        </p:txBody>
      </p:sp>
    </p:spTree>
    <p:extLst>
      <p:ext uri="{BB962C8B-B14F-4D97-AF65-F5344CB8AC3E}">
        <p14:creationId xmlns:p14="http://schemas.microsoft.com/office/powerpoint/2010/main" val="3867087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85312-7A3F-43E7-995F-4F5148BE4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5" y="265043"/>
            <a:ext cx="11648661" cy="6361044"/>
          </a:xfrm>
        </p:spPr>
        <p:txBody>
          <a:bodyPr>
            <a:normAutofit/>
          </a:bodyPr>
          <a:lstStyle/>
          <a:p>
            <a:br>
              <a:rPr lang="en-NZ" sz="5400" dirty="0">
                <a:solidFill>
                  <a:srgbClr val="FF0000"/>
                </a:solidFill>
              </a:rPr>
            </a:br>
            <a:r>
              <a:rPr lang="en-NZ" sz="5400" dirty="0">
                <a:solidFill>
                  <a:srgbClr val="FF0000"/>
                </a:solidFill>
              </a:rPr>
              <a:t>He aha + </a:t>
            </a:r>
            <a:r>
              <a:rPr lang="en-NZ" sz="5400" dirty="0" err="1">
                <a:solidFill>
                  <a:srgbClr val="FF0000"/>
                </a:solidFill>
              </a:rPr>
              <a:t>ngā</a:t>
            </a:r>
            <a:r>
              <a:rPr lang="en-NZ" sz="5400" dirty="0">
                <a:solidFill>
                  <a:srgbClr val="FF0000"/>
                </a:solidFill>
              </a:rPr>
              <a:t> </a:t>
            </a:r>
            <a:r>
              <a:rPr lang="en-NZ" sz="5400" dirty="0" err="1">
                <a:solidFill>
                  <a:srgbClr val="FF0000"/>
                </a:solidFill>
              </a:rPr>
              <a:t>mea</a:t>
            </a:r>
            <a:r>
              <a:rPr lang="en-NZ" sz="5400" dirty="0">
                <a:solidFill>
                  <a:srgbClr val="FF0000"/>
                </a:solidFill>
              </a:rPr>
              <a:t> + </a:t>
            </a:r>
            <a:r>
              <a:rPr lang="en-NZ" sz="5400" dirty="0" err="1">
                <a:solidFill>
                  <a:srgbClr val="FF0000"/>
                </a:solidFill>
              </a:rPr>
              <a:t>pai</a:t>
            </a:r>
            <a:r>
              <a:rPr lang="en-NZ" sz="5400" dirty="0">
                <a:solidFill>
                  <a:srgbClr val="FF0000"/>
                </a:solidFill>
              </a:rPr>
              <a:t> + </a:t>
            </a:r>
            <a:r>
              <a:rPr lang="en-NZ" sz="5400" dirty="0" err="1">
                <a:solidFill>
                  <a:srgbClr val="FF0000"/>
                </a:solidFill>
              </a:rPr>
              <a:t>ki</a:t>
            </a:r>
            <a:r>
              <a:rPr lang="en-NZ" sz="5400" dirty="0">
                <a:solidFill>
                  <a:srgbClr val="FF0000"/>
                </a:solidFill>
              </a:rPr>
              <a:t> + a + </a:t>
            </a:r>
            <a:r>
              <a:rPr lang="en-NZ" sz="5400" dirty="0" err="1">
                <a:solidFill>
                  <a:srgbClr val="FF0000"/>
                </a:solidFill>
              </a:rPr>
              <a:t>koe</a:t>
            </a:r>
            <a:r>
              <a:rPr lang="en-NZ" sz="5400" dirty="0">
                <a:solidFill>
                  <a:srgbClr val="FF0000"/>
                </a:solidFill>
              </a:rPr>
              <a:t>?</a:t>
            </a:r>
            <a:br>
              <a:rPr lang="en-NZ" sz="5400" dirty="0"/>
            </a:br>
            <a:r>
              <a:rPr lang="en-NZ" sz="5400" dirty="0"/>
              <a:t>         What things do you like?</a:t>
            </a:r>
            <a:br>
              <a:rPr lang="en-NZ" sz="5400" dirty="0"/>
            </a:br>
            <a:br>
              <a:rPr lang="en-NZ" sz="5400" dirty="0"/>
            </a:br>
            <a:br>
              <a:rPr lang="en-NZ" sz="5400" dirty="0"/>
            </a:br>
            <a:br>
              <a:rPr lang="en-NZ" sz="5400" dirty="0"/>
            </a:br>
            <a:endParaRPr lang="en-NZ" sz="5400" dirty="0"/>
          </a:p>
        </p:txBody>
      </p:sp>
    </p:spTree>
    <p:extLst>
      <p:ext uri="{BB962C8B-B14F-4D97-AF65-F5344CB8AC3E}">
        <p14:creationId xmlns:p14="http://schemas.microsoft.com/office/powerpoint/2010/main" val="1048973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5D6B-B8A6-4F6C-83CD-23114491B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304" y="365126"/>
            <a:ext cx="11701670" cy="6366978"/>
          </a:xfrm>
        </p:spPr>
        <p:txBody>
          <a:bodyPr>
            <a:normAutofit fontScale="90000"/>
          </a:bodyPr>
          <a:lstStyle/>
          <a:p>
            <a:r>
              <a:rPr lang="en-NZ" dirty="0">
                <a:solidFill>
                  <a:srgbClr val="FF0000"/>
                </a:solidFill>
              </a:rPr>
              <a:t>He aha </a:t>
            </a:r>
            <a:r>
              <a:rPr lang="en-NZ" dirty="0" err="1">
                <a:solidFill>
                  <a:srgbClr val="FF0000"/>
                </a:solidFill>
              </a:rPr>
              <a:t>ngā</a:t>
            </a:r>
            <a:r>
              <a:rPr lang="en-NZ" dirty="0">
                <a:solidFill>
                  <a:srgbClr val="FF0000"/>
                </a:solidFill>
              </a:rPr>
              <a:t> </a:t>
            </a:r>
            <a:r>
              <a:rPr lang="en-NZ" dirty="0" err="1">
                <a:solidFill>
                  <a:srgbClr val="FF0000"/>
                </a:solidFill>
              </a:rPr>
              <a:t>mea</a:t>
            </a:r>
            <a:r>
              <a:rPr lang="en-NZ" dirty="0">
                <a:solidFill>
                  <a:srgbClr val="FF0000"/>
                </a:solidFill>
              </a:rPr>
              <a:t> </a:t>
            </a:r>
            <a:r>
              <a:rPr lang="en-NZ" dirty="0" err="1">
                <a:solidFill>
                  <a:srgbClr val="FF0000"/>
                </a:solidFill>
              </a:rPr>
              <a:t>pai</a:t>
            </a:r>
            <a:r>
              <a:rPr lang="en-NZ" dirty="0">
                <a:solidFill>
                  <a:srgbClr val="FF0000"/>
                </a:solidFill>
              </a:rPr>
              <a:t> </a:t>
            </a:r>
            <a:r>
              <a:rPr lang="en-NZ" dirty="0" err="1">
                <a:solidFill>
                  <a:srgbClr val="FF0000"/>
                </a:solidFill>
              </a:rPr>
              <a:t>ki</a:t>
            </a:r>
            <a:r>
              <a:rPr lang="en-NZ" dirty="0">
                <a:solidFill>
                  <a:srgbClr val="FF0000"/>
                </a:solidFill>
              </a:rPr>
              <a:t> a </a:t>
            </a:r>
            <a:r>
              <a:rPr lang="en-NZ" dirty="0" err="1">
                <a:solidFill>
                  <a:srgbClr val="FF0000"/>
                </a:solidFill>
              </a:rPr>
              <a:t>koe</a:t>
            </a:r>
            <a:r>
              <a:rPr lang="en-NZ" dirty="0">
                <a:solidFill>
                  <a:srgbClr val="FF0000"/>
                </a:solidFill>
              </a:rPr>
              <a:t>?</a:t>
            </a:r>
            <a:br>
              <a:rPr lang="en-NZ" dirty="0"/>
            </a:br>
            <a:r>
              <a:rPr lang="en-NZ" dirty="0"/>
              <a:t>What things do you like?</a:t>
            </a:r>
            <a:br>
              <a:rPr lang="en-NZ" dirty="0"/>
            </a:br>
            <a:br>
              <a:rPr lang="en-NZ" dirty="0"/>
            </a:br>
            <a:r>
              <a:rPr lang="en-NZ" dirty="0">
                <a:solidFill>
                  <a:srgbClr val="FF0000"/>
                </a:solidFill>
              </a:rPr>
              <a:t>He </a:t>
            </a:r>
            <a:r>
              <a:rPr lang="en-NZ" dirty="0" err="1">
                <a:solidFill>
                  <a:srgbClr val="FF0000"/>
                </a:solidFill>
              </a:rPr>
              <a:t>pai</a:t>
            </a:r>
            <a:r>
              <a:rPr lang="en-NZ" dirty="0">
                <a:solidFill>
                  <a:srgbClr val="FF0000"/>
                </a:solidFill>
              </a:rPr>
              <a:t> </a:t>
            </a:r>
            <a:r>
              <a:rPr lang="en-NZ" dirty="0" err="1">
                <a:solidFill>
                  <a:srgbClr val="FF0000"/>
                </a:solidFill>
              </a:rPr>
              <a:t>ki</a:t>
            </a:r>
            <a:r>
              <a:rPr lang="en-NZ" dirty="0">
                <a:solidFill>
                  <a:srgbClr val="FF0000"/>
                </a:solidFill>
              </a:rPr>
              <a:t> ahau </a:t>
            </a:r>
            <a:r>
              <a:rPr lang="en-NZ" dirty="0" err="1">
                <a:solidFill>
                  <a:srgbClr val="FF0000"/>
                </a:solidFill>
              </a:rPr>
              <a:t>te</a:t>
            </a:r>
            <a:r>
              <a:rPr lang="en-NZ" dirty="0">
                <a:solidFill>
                  <a:srgbClr val="FF0000"/>
                </a:solidFill>
              </a:rPr>
              <a:t> </a:t>
            </a:r>
            <a:r>
              <a:rPr lang="en-NZ" dirty="0" err="1">
                <a:solidFill>
                  <a:srgbClr val="FF0000"/>
                </a:solidFill>
              </a:rPr>
              <a:t>tiakareti</a:t>
            </a:r>
            <a:r>
              <a:rPr lang="en-NZ" dirty="0">
                <a:solidFill>
                  <a:srgbClr val="FF0000"/>
                </a:solidFill>
              </a:rPr>
              <a:t>.</a:t>
            </a:r>
            <a:br>
              <a:rPr lang="en-NZ" dirty="0">
                <a:solidFill>
                  <a:srgbClr val="FF0000"/>
                </a:solidFill>
              </a:rPr>
            </a:br>
            <a:r>
              <a:rPr lang="en-NZ" dirty="0"/>
              <a:t>I like chocolate.</a:t>
            </a:r>
            <a:br>
              <a:rPr lang="en-NZ" dirty="0"/>
            </a:br>
            <a:br>
              <a:rPr lang="en-NZ" dirty="0"/>
            </a:br>
            <a:r>
              <a:rPr lang="en-NZ" dirty="0">
                <a:solidFill>
                  <a:srgbClr val="FF0000"/>
                </a:solidFill>
              </a:rPr>
              <a:t>He </a:t>
            </a:r>
            <a:r>
              <a:rPr lang="en-NZ" dirty="0" err="1">
                <a:solidFill>
                  <a:srgbClr val="FF0000"/>
                </a:solidFill>
              </a:rPr>
              <a:t>pai</a:t>
            </a:r>
            <a:r>
              <a:rPr lang="en-NZ" dirty="0">
                <a:solidFill>
                  <a:srgbClr val="FF0000"/>
                </a:solidFill>
              </a:rPr>
              <a:t> </a:t>
            </a:r>
            <a:r>
              <a:rPr lang="en-NZ" dirty="0" err="1">
                <a:solidFill>
                  <a:srgbClr val="FF0000"/>
                </a:solidFill>
              </a:rPr>
              <a:t>ki</a:t>
            </a:r>
            <a:r>
              <a:rPr lang="en-NZ" dirty="0">
                <a:solidFill>
                  <a:srgbClr val="FF0000"/>
                </a:solidFill>
              </a:rPr>
              <a:t> ahau </a:t>
            </a:r>
            <a:r>
              <a:rPr lang="en-NZ" dirty="0" err="1">
                <a:solidFill>
                  <a:srgbClr val="FF0000"/>
                </a:solidFill>
              </a:rPr>
              <a:t>ngā</a:t>
            </a:r>
            <a:r>
              <a:rPr lang="en-NZ" dirty="0">
                <a:solidFill>
                  <a:srgbClr val="FF0000"/>
                </a:solidFill>
              </a:rPr>
              <a:t> rare.</a:t>
            </a:r>
            <a:br>
              <a:rPr lang="en-NZ" dirty="0">
                <a:solidFill>
                  <a:srgbClr val="FF0000"/>
                </a:solidFill>
              </a:rPr>
            </a:br>
            <a:r>
              <a:rPr lang="en-NZ" dirty="0"/>
              <a:t>I like lollies.</a:t>
            </a:r>
            <a:br>
              <a:rPr lang="en-NZ" dirty="0"/>
            </a:br>
            <a:br>
              <a:rPr lang="en-NZ" dirty="0"/>
            </a:br>
            <a:r>
              <a:rPr lang="en-NZ" dirty="0">
                <a:solidFill>
                  <a:srgbClr val="FF0000"/>
                </a:solidFill>
              </a:rPr>
              <a:t>He </a:t>
            </a:r>
            <a:r>
              <a:rPr lang="en-NZ" dirty="0" err="1">
                <a:solidFill>
                  <a:srgbClr val="FF0000"/>
                </a:solidFill>
              </a:rPr>
              <a:t>pai</a:t>
            </a:r>
            <a:r>
              <a:rPr lang="en-NZ" dirty="0">
                <a:solidFill>
                  <a:srgbClr val="FF0000"/>
                </a:solidFill>
              </a:rPr>
              <a:t> </a:t>
            </a:r>
            <a:r>
              <a:rPr lang="en-NZ" dirty="0" err="1">
                <a:solidFill>
                  <a:srgbClr val="FF0000"/>
                </a:solidFill>
              </a:rPr>
              <a:t>ki</a:t>
            </a:r>
            <a:r>
              <a:rPr lang="en-NZ" dirty="0">
                <a:solidFill>
                  <a:srgbClr val="FF0000"/>
                </a:solidFill>
              </a:rPr>
              <a:t> ahau </a:t>
            </a:r>
            <a:r>
              <a:rPr lang="en-NZ" dirty="0" err="1">
                <a:solidFill>
                  <a:srgbClr val="FF0000"/>
                </a:solidFill>
              </a:rPr>
              <a:t>te</a:t>
            </a:r>
            <a:r>
              <a:rPr lang="en-NZ" dirty="0">
                <a:solidFill>
                  <a:srgbClr val="FF0000"/>
                </a:solidFill>
              </a:rPr>
              <a:t> Netflix.</a:t>
            </a:r>
            <a:br>
              <a:rPr lang="en-NZ" dirty="0">
                <a:solidFill>
                  <a:srgbClr val="FF0000"/>
                </a:solidFill>
              </a:rPr>
            </a:br>
            <a:r>
              <a:rPr lang="en-NZ" dirty="0"/>
              <a:t>I like Netflix.</a:t>
            </a:r>
          </a:p>
        </p:txBody>
      </p:sp>
    </p:spTree>
    <p:extLst>
      <p:ext uri="{BB962C8B-B14F-4D97-AF65-F5344CB8AC3E}">
        <p14:creationId xmlns:p14="http://schemas.microsoft.com/office/powerpoint/2010/main" val="3368389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8EFB-A4DB-4146-93A3-F92CF2AFA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 dirty="0"/>
          </a:p>
        </p:txBody>
      </p:sp>
      <p:pic>
        <p:nvPicPr>
          <p:cNvPr id="4" name="Online Media 3" title="08 Ko Te Whaea">
            <a:hlinkClick r:id="" action="ppaction://media"/>
            <a:extLst>
              <a:ext uri="{FF2B5EF4-FFF2-40B4-BE49-F238E27FC236}">
                <a16:creationId xmlns:a16="http://schemas.microsoft.com/office/drawing/2014/main" id="{7B3EECD2-D0CE-44CB-8693-C5C913DF142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8200" y="365125"/>
            <a:ext cx="10515600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2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1303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0ED3C-E6C7-489A-B258-A39FC612C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852" y="624110"/>
            <a:ext cx="9872761" cy="3192516"/>
          </a:xfrm>
        </p:spPr>
        <p:txBody>
          <a:bodyPr>
            <a:normAutofit/>
          </a:bodyPr>
          <a:lstStyle/>
          <a:p>
            <a:r>
              <a:rPr lang="en-NZ" sz="5400" dirty="0"/>
              <a:t>Karakia </a:t>
            </a:r>
            <a:r>
              <a:rPr lang="en-NZ" sz="5400" dirty="0" err="1"/>
              <a:t>Whakamutunga</a:t>
            </a:r>
            <a:endParaRPr lang="en-NZ" sz="5400" dirty="0"/>
          </a:p>
        </p:txBody>
      </p:sp>
    </p:spTree>
    <p:extLst>
      <p:ext uri="{BB962C8B-B14F-4D97-AF65-F5344CB8AC3E}">
        <p14:creationId xmlns:p14="http://schemas.microsoft.com/office/powerpoint/2010/main" val="1752296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3FFE36-263D-44B2-B74C-AE9D380F6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 mea a Ihu… – Jesus said…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3539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7C88C6-A44D-40EB-A0A8-60253C2A1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147" y="1122362"/>
            <a:ext cx="10164417" cy="37279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whakatauki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Manaaki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katoa</a:t>
            </a:r>
            <a:b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 kind to all.</a:t>
            </a:r>
            <a:b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kiiwaha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mea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…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mea</a:t>
            </a: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… etcetera </a:t>
            </a:r>
            <a:r>
              <a:rPr lang="en-US" sz="4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etcetera</a:t>
            </a:r>
            <a:endParaRPr lang="en-US" sz="4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941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EBD04-2EA6-42E4-A228-B4C119DC3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1026" name="Picture 2" descr="A Haka Mana | Maori words, Maori songs, Maori">
            <a:extLst>
              <a:ext uri="{FF2B5EF4-FFF2-40B4-BE49-F238E27FC236}">
                <a16:creationId xmlns:a16="http://schemas.microsoft.com/office/drawing/2014/main" id="{2974DBA6-31D2-48F3-A7A5-E71A8935F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29" y="365125"/>
            <a:ext cx="11366694" cy="612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425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nline Media 3" title="A ha ka ma na slow and fast">
            <a:hlinkClick r:id="" action="ppaction://media"/>
            <a:extLst>
              <a:ext uri="{FF2B5EF4-FFF2-40B4-BE49-F238E27FC236}">
                <a16:creationId xmlns:a16="http://schemas.microsoft.com/office/drawing/2014/main" id="{09EBE934-7A18-4EED-B9D5-69B0BBC1D75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5530" y="159026"/>
            <a:ext cx="11820940" cy="6559826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39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906099-7C66-492E-A2D0-F7068D908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083212"/>
            <a:ext cx="7080738" cy="43328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Ngā</a:t>
            </a:r>
            <a: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rā</a:t>
            </a:r>
            <a: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o </a:t>
            </a: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te</a:t>
            </a:r>
            <a: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wiki: Days of the week.</a:t>
            </a:r>
            <a:b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Rāhina</a:t>
            </a:r>
            <a:b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Rātu</a:t>
            </a:r>
            <a:b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Raapa</a:t>
            </a:r>
            <a:b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Rāpare</a:t>
            </a:r>
            <a:b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Rāmere</a:t>
            </a:r>
            <a:b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Rāhoroi</a:t>
            </a:r>
            <a:b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Rātapu</a:t>
            </a:r>
            <a: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Rātapu</a:t>
            </a:r>
            <a:b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Anei</a:t>
            </a:r>
            <a: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ngā</a:t>
            </a:r>
            <a: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rā</a:t>
            </a:r>
            <a: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o </a:t>
            </a: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te</a:t>
            </a:r>
            <a: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wiki </a:t>
            </a:r>
            <a:r>
              <a:rPr lang="en-NZ" sz="2400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nei</a:t>
            </a:r>
            <a: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  <a:t> e…</a:t>
            </a:r>
            <a:b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NZ" sz="24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Sung to the tune of the banana boat song.</a:t>
            </a:r>
            <a:br>
              <a:rPr lang="en-NZ" sz="2400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en-NZ" sz="2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80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072B8A-1798-45AD-8F44-13B364B60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>
            <a:normAutofit/>
          </a:bodyPr>
          <a:lstStyle/>
          <a:p>
            <a:r>
              <a:rPr lang="en-NZ" sz="4800">
                <a:solidFill>
                  <a:srgbClr val="FFFFFF"/>
                </a:solidFill>
              </a:rPr>
              <a:t>Ngā marama o te tau; Months of the year.</a:t>
            </a:r>
          </a:p>
        </p:txBody>
      </p:sp>
      <p:pic>
        <p:nvPicPr>
          <p:cNvPr id="2050" name="Picture 2" descr="Poster to share the months of the year in Māori. Free and printable from Classroom Treasures.">
            <a:extLst>
              <a:ext uri="{FF2B5EF4-FFF2-40B4-BE49-F238E27FC236}">
                <a16:creationId xmlns:a16="http://schemas.microsoft.com/office/drawing/2014/main" id="{089A53A0-EA2B-431F-BF02-3796A4179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7760" y="126608"/>
            <a:ext cx="7033845" cy="652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676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567C5-2DB9-4886-8DC5-435C04559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mi-NZ" dirty="0"/>
            </a:br>
            <a:r>
              <a:rPr lang="mi-NZ" dirty="0"/>
              <a:t>Te Maramataka o Te Reo Carey e</a:t>
            </a:r>
            <a:br>
              <a:rPr lang="mi-NZ" dirty="0"/>
            </a:br>
            <a:endParaRPr lang="en-NZ" dirty="0"/>
          </a:p>
        </p:txBody>
      </p:sp>
      <p:pic>
        <p:nvPicPr>
          <p:cNvPr id="3" name="Online Media 2" title="Maramataka - Months of the year">
            <a:hlinkClick r:id="" action="ppaction://media"/>
            <a:extLst>
              <a:ext uri="{FF2B5EF4-FFF2-40B4-BE49-F238E27FC236}">
                <a16:creationId xmlns:a16="http://schemas.microsoft.com/office/drawing/2014/main" id="{0C0F43C1-EB1C-4AB2-9533-C4FE5D2097B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5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1094</Words>
  <Application>Microsoft Office PowerPoint</Application>
  <PresentationFormat>Widescreen</PresentationFormat>
  <Paragraphs>54</Paragraphs>
  <Slides>27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Arial Nova</vt:lpstr>
      <vt:lpstr>Calibri</vt:lpstr>
      <vt:lpstr>Calibri Light</vt:lpstr>
      <vt:lpstr>Century Gothic</vt:lpstr>
      <vt:lpstr>Roboto</vt:lpstr>
      <vt:lpstr>Wingdings 3</vt:lpstr>
      <vt:lpstr>Office Theme</vt:lpstr>
      <vt:lpstr>1_Office Theme</vt:lpstr>
      <vt:lpstr>Wisp</vt:lpstr>
      <vt:lpstr>Te Reo Māori Class 9 Week 11 (11 and 14 May)</vt:lpstr>
      <vt:lpstr>He hōnore, he korōria ki te Atua He maungārongo ki te whenua He whakaaro pai ki ngā tāngata katoa Hangā e te Atua he ngākau hou Ki roto, ki tēnā, ki tēnā o mātou Whakatōngia tō wairua tapu Hei awhina, hei tohutohu i ā mātou hei ako hoki i ngā mahi mō tēnei rā Amine.</vt:lpstr>
      <vt:lpstr>Ka mea a Ihu… – Jesus said…</vt:lpstr>
      <vt:lpstr>He whakatauki: Manaaki te katoa Be kind to all.  He kiiwaha: te mea…te mea… etcetera etcetera</vt:lpstr>
      <vt:lpstr>PowerPoint Presentation</vt:lpstr>
      <vt:lpstr>PowerPoint Presentation</vt:lpstr>
      <vt:lpstr>Ngā rā o te wiki: Days of the week. Rāhina Rātu Raapa Rāpare Rāmere Rāhoroi Rātapu, Rātapu Anei ngā rā o te wiki nei e…  Sung to the tune of the banana boat song. </vt:lpstr>
      <vt:lpstr>Ngā marama o te tau; Months of the year.</vt:lpstr>
      <vt:lpstr> Te Maramataka o Te Reo Carey e </vt:lpstr>
      <vt:lpstr> Ngā Wāhanaga o te tinana. Parts of the Body…  Upoko Pakahiwi Puku Hope Waewae x 3 Taringa Whatu Ihu Waha e… anō </vt:lpstr>
      <vt:lpstr>                              Whakarongo             </vt:lpstr>
      <vt:lpstr>ūpoko – ūhia Pīpiri – pīpī turanga -waewae tiu – piupiu. maunga – taonga awa – taua whetu - whitu  </vt:lpstr>
      <vt:lpstr>PowerPoint Presentation</vt:lpstr>
      <vt:lpstr>How do we ask, “Where did you grow up?”  I tipu ake koe ki hea?  I + tipu + ake + koe + ki + hea?  I tipu ake koe ki hea? Where did you grow up?  I tipu ake ahau ki Aotearoa. I grew up in Aotearoa.  Note about I and ake…  mai ( towards) – atu (away) ake – upwards – iho (downwards) </vt:lpstr>
      <vt:lpstr>                    Who is a Subject? – Tangata – Person  A Subject = 1. the name of a person for eg: Vera or Paul and we use an “a” before the name in the middle or end of the sentence. See the slide: I whanau mai a Jill ki hea?                       2. the definition of the subject for eg: te wahine – the woman, te tama - the boy or te hoa rangatira o Hinemoa – Hinemoa’s husband.                       3. a personal pronoun for eg: ahau, koe, ia. OR kōrua, koutou, rāua, rātou, māua, mātou, tāua, tatou.</vt:lpstr>
      <vt:lpstr>I whanau mai a Marama ki hea?    I whanau mai koe ki hea?</vt:lpstr>
      <vt:lpstr>I tipu ake te kuia ki hea? I tipu ake tō hoa rangatira ki hea? I tipu ake ia ki hea? I tipu ake te Kaiako ki hea? I tipu ake a Mr Baker ki hea?</vt:lpstr>
      <vt:lpstr>Using Dual and Plural Pronouns as a subject. Q1- I whanau mai kōrua / koutou ki hea? Where were you two / you all born?   A1- I whanau mai māua / mātou ki ____________ We two / We all were born in ________________ </vt:lpstr>
      <vt:lpstr>Using Dual and Plural Pronouns as a subject.  Q2 - I tipu ake rāua / rātou ki hea? Where did they two / they all grow up?  A2 – I tipu ake rāua / rātou ki ________________ They two / they all grew up in______________</vt:lpstr>
      <vt:lpstr>PowerPoint Presentation</vt:lpstr>
      <vt:lpstr>PowerPoint Presentation</vt:lpstr>
      <vt:lpstr>     Counting – Te tatau. Match the numbers to the words…   Kotahi rau mā iwa                                                   2020 E rua tekau mā toru                                                  0 Kotahi mano mā tahi                                               999 Iwa rau iwa tekau mā iwa                                       85 Tekau                                                                          49 E waru tekau mā rima                                              23  Rua mano rua tekau                                                109 E whā tekau mā iwa                                                101 Kore                                                                                       10      </vt:lpstr>
      <vt:lpstr> He aha + ngā mea + pai + ki + a + koe?          What things do you like?    </vt:lpstr>
      <vt:lpstr>He aha ngā mea pai ki a koe? What things do you like?  He pai ki ahau te tiakareti. I like chocolate.  He pai ki ahau ngā rare. I like lollies.  He pai ki ahau te Netflix. I like Netflix.</vt:lpstr>
      <vt:lpstr>PowerPoint Presentation</vt:lpstr>
      <vt:lpstr>PowerPoint Presentation</vt:lpstr>
      <vt:lpstr>Karakia Whakamutunga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 Reo Māori Class 8 Week 10 (1 and 4 May)</dc:title>
  <dc:creator>Lorraine Taogaga</dc:creator>
  <cp:lastModifiedBy>Lorraine Taogaga</cp:lastModifiedBy>
  <cp:revision>3</cp:revision>
  <dcterms:created xsi:type="dcterms:W3CDTF">2020-05-06T12:29:17Z</dcterms:created>
  <dcterms:modified xsi:type="dcterms:W3CDTF">2020-05-20T10:12:16Z</dcterms:modified>
</cp:coreProperties>
</file>