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1" r:id="rId3"/>
    <p:sldId id="272" r:id="rId4"/>
    <p:sldId id="266" r:id="rId5"/>
    <p:sldId id="274" r:id="rId6"/>
    <p:sldId id="256" r:id="rId7"/>
    <p:sldId id="257" r:id="rId8"/>
    <p:sldId id="260" r:id="rId9"/>
    <p:sldId id="258" r:id="rId10"/>
    <p:sldId id="261" r:id="rId11"/>
    <p:sldId id="259" r:id="rId12"/>
    <p:sldId id="268" r:id="rId13"/>
    <p:sldId id="262" r:id="rId14"/>
    <p:sldId id="263" r:id="rId15"/>
    <p:sldId id="264" r:id="rId16"/>
    <p:sldId id="265" r:id="rId17"/>
    <p:sldId id="267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493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13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45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023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61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5265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275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839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639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20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052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105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7730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10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47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77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C278-191B-497A-A838-F446DD1F65C5}" type="datetimeFigureOut">
              <a:rPr lang="en-NZ" smtClean="0"/>
              <a:t>23/04/2020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95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eetykannoth.wordpress.com/2014/08/12/i-am-just-bor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s-paper-book-book-pages-read-71858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2118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en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tionary.org/wiki/skribilo" TargetMode="Externa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air-wood-furniture-64324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xhere.com/en/photo/1350050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le_(furniture)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Nest_of_Tables_or_Quartetto_Tables,_attributed_to_Thomas_Seymour,_painting_attributed_to_John_Ritto_Penniman,_Boston,_1804-1810,_maple,_paint_-_National_Gallery_of_Art,_Washington_-_DSC09744.JPG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phone-phone-smartphone-mobile-246496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uptightsolitude74.wikidot.com/" TargetMode="Externa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Coffee_cup_icon.svg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ivetwelvethirteen.wordpress.com/2014/10/22/cup-stacking/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use_at_10_Arlington_Street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Calder_Houses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woman-looking-at-the-mirror-77486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wearing-black-zip-up-jacket-near-beach-smiling-at-the-photo-73671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yuri_samoilov/997562309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young-man-person-guy-handsome-507297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F51B-1D7F-4BA8-A44C-F055D4E23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/>
          <a:lstStyle/>
          <a:p>
            <a:r>
              <a:rPr lang="en-NZ" dirty="0"/>
              <a:t>Karakia </a:t>
            </a:r>
            <a:r>
              <a:rPr lang="en-NZ" dirty="0" err="1"/>
              <a:t>Timatanga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1560-728D-4C3F-9FEA-D6413F87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07" y="1444487"/>
            <a:ext cx="10294883" cy="5129734"/>
          </a:xfrm>
        </p:spPr>
        <p:txBody>
          <a:bodyPr/>
          <a:lstStyle/>
          <a:p>
            <a:endParaRPr lang="en-NZ" dirty="0"/>
          </a:p>
          <a:p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hōnore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he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korōria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te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Atua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maungārongo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te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whenua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whakaaro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pai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ngā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tāngata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katoa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Hangā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te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Atua he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ngākau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hou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 roto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tēnā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tēnā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dirty="0">
                <a:solidFill>
                  <a:srgbClr val="1C1E21"/>
                </a:solidFill>
                <a:latin typeface="Bookman Old Style" panose="02050604050505020204" pitchFamily="18" charset="0"/>
              </a:rPr>
              <a:t>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mātou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Whakatōngia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tōu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Wairua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Tapu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awhina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tohutohu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ā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mātou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Hei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ako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hoki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ngā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mahi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mō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tēnei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rā</a:t>
            </a:r>
            <a:br>
              <a:rPr lang="en-NZ" sz="3200" dirty="0">
                <a:latin typeface="Bookman Old Style" panose="02050604050505020204" pitchFamily="18" charset="0"/>
              </a:rPr>
            </a:b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I roto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i</a:t>
            </a:r>
            <a:r>
              <a:rPr lang="en-NZ" sz="3200" b="0" i="0" dirty="0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NZ" sz="3200" b="0" i="0" dirty="0" err="1">
                <a:solidFill>
                  <a:srgbClr val="1C1E21"/>
                </a:solidFill>
                <a:effectLst/>
                <a:latin typeface="Bookman Old Style" panose="02050604050505020204" pitchFamily="18" charset="0"/>
              </a:rPr>
              <a:t>tēnei</a:t>
            </a:r>
            <a:r>
              <a:rPr lang="en-NZ" sz="3200" dirty="0">
                <a:solidFill>
                  <a:srgbClr val="1C1E21"/>
                </a:solidFill>
                <a:latin typeface="Bookman Old Style" panose="02050604050505020204" pitchFamily="18" charset="0"/>
              </a:rPr>
              <a:t> wananga. Amine.</a:t>
            </a:r>
            <a:endParaRPr lang="en-NZ" sz="3200" dirty="0">
              <a:latin typeface="Bookman Old Style" panose="020506040505050202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825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C8A1-1FDC-4163-AF44-F70DDA2B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61890"/>
          </a:xfrm>
        </p:spPr>
        <p:txBody>
          <a:bodyPr>
            <a:normAutofit fontScale="90000"/>
          </a:bodyPr>
          <a:lstStyle/>
          <a:p>
            <a:r>
              <a:rPr lang="en-NZ" sz="5400" dirty="0"/>
              <a:t>Ko </a:t>
            </a:r>
            <a:r>
              <a:rPr lang="en-NZ" sz="5400" dirty="0" err="1"/>
              <a:t>wai</a:t>
            </a:r>
            <a:r>
              <a:rPr lang="en-NZ" sz="5400" dirty="0"/>
              <a:t> </a:t>
            </a:r>
            <a:r>
              <a:rPr lang="en-NZ" sz="5400" dirty="0" err="1"/>
              <a:t>tēnā</a:t>
            </a:r>
            <a:r>
              <a:rPr lang="en-NZ" sz="5400" dirty="0"/>
              <a:t>?</a:t>
            </a:r>
            <a:br>
              <a:rPr lang="en-NZ" sz="5400" dirty="0"/>
            </a:br>
            <a:r>
              <a:rPr lang="en-NZ" sz="5400" dirty="0"/>
              <a:t>                                   Ariana</a:t>
            </a:r>
            <a:br>
              <a:rPr lang="en-NZ" sz="5400" dirty="0"/>
            </a:br>
            <a:br>
              <a:rPr lang="en-NZ" sz="5400" dirty="0"/>
            </a:br>
            <a:endParaRPr lang="en-NZ" sz="5400" dirty="0"/>
          </a:p>
        </p:txBody>
      </p:sp>
      <p:pic>
        <p:nvPicPr>
          <p:cNvPr id="5" name="Content Placeholder 4" descr="A baby lying on a bed&#10;&#10;Description automatically generated">
            <a:extLst>
              <a:ext uri="{FF2B5EF4-FFF2-40B4-BE49-F238E27FC236}">
                <a16:creationId xmlns:a16="http://schemas.microsoft.com/office/drawing/2014/main" id="{4F8079C7-DF61-4F30-B513-07FE900F7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1" y="2971800"/>
            <a:ext cx="7461250" cy="3657600"/>
          </a:xfrm>
        </p:spPr>
      </p:pic>
    </p:spTree>
    <p:extLst>
      <p:ext uri="{BB962C8B-B14F-4D97-AF65-F5344CB8AC3E}">
        <p14:creationId xmlns:p14="http://schemas.microsoft.com/office/powerpoint/2010/main" val="217248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C8A1-1FDC-4163-AF44-F70DDA2B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53800"/>
          </a:xfrm>
        </p:spPr>
        <p:txBody>
          <a:bodyPr>
            <a:normAutofit fontScale="90000"/>
          </a:bodyPr>
          <a:lstStyle/>
          <a:p>
            <a:r>
              <a:rPr lang="en-NZ" sz="5400" dirty="0"/>
              <a:t>Ko </a:t>
            </a:r>
            <a:r>
              <a:rPr lang="en-NZ" sz="5400" dirty="0" err="1"/>
              <a:t>wai</a:t>
            </a:r>
            <a:r>
              <a:rPr lang="en-NZ" sz="5400" dirty="0"/>
              <a:t> </a:t>
            </a:r>
            <a:r>
              <a:rPr lang="en-NZ" sz="5400" dirty="0" err="1"/>
              <a:t>tērā</a:t>
            </a:r>
            <a:r>
              <a:rPr lang="en-NZ" sz="5400" dirty="0"/>
              <a:t>?</a:t>
            </a:r>
            <a:br>
              <a:rPr lang="en-NZ" sz="5400" dirty="0"/>
            </a:br>
            <a:r>
              <a:rPr lang="en-NZ" sz="5400" dirty="0" err="1"/>
              <a:t>Mā</a:t>
            </a:r>
            <a:r>
              <a:rPr lang="en-NZ" sz="5400" dirty="0"/>
              <a:t> Martha </a:t>
            </a:r>
          </a:p>
        </p:txBody>
      </p:sp>
      <p:pic>
        <p:nvPicPr>
          <p:cNvPr id="5" name="Content Placeholder 4" descr="A person wearing a white shirt and black hair&#10;&#10;Description automatically generated">
            <a:extLst>
              <a:ext uri="{FF2B5EF4-FFF2-40B4-BE49-F238E27FC236}">
                <a16:creationId xmlns:a16="http://schemas.microsoft.com/office/drawing/2014/main" id="{3C1EC40E-E41C-42D9-B8A6-44FA03FFA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2925" y="2703360"/>
            <a:ext cx="4588925" cy="37545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B02A1-FEA0-411A-B06D-80D59D839ADB}"/>
              </a:ext>
            </a:extLst>
          </p:cNvPr>
          <p:cNvSpPr txBox="1"/>
          <p:nvPr/>
        </p:nvSpPr>
        <p:spPr>
          <a:xfrm>
            <a:off x="2592925" y="7283450"/>
            <a:ext cx="4588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sweetykannoth.wordpress.com/2014/08/12/i-am-just-born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/3.0/"/>
              </a:rPr>
              <a:t>CC BY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202411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C02E-E17F-4CED-87D5-92B302033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67" y="1760561"/>
            <a:ext cx="9334617" cy="4135272"/>
          </a:xfrm>
        </p:spPr>
        <p:txBody>
          <a:bodyPr>
            <a:normAutofit/>
          </a:bodyPr>
          <a:lstStyle/>
          <a:p>
            <a:br>
              <a:rPr lang="en-NZ" sz="2400" dirty="0">
                <a:latin typeface="Century Schoolbook" panose="02040604050505020304" pitchFamily="18" charset="0"/>
              </a:rPr>
            </a:br>
            <a:r>
              <a:rPr lang="en-NZ" sz="2400" dirty="0">
                <a:latin typeface="Century Schoolbook" panose="02040604050505020304" pitchFamily="18" charset="0"/>
              </a:rPr>
              <a:t> Again dropping the “t” to denote plurality.</a:t>
            </a:r>
            <a:br>
              <a:rPr lang="en-NZ" sz="2400" dirty="0">
                <a:latin typeface="Century Schoolbook" panose="02040604050505020304" pitchFamily="18" charset="0"/>
              </a:rPr>
            </a:br>
            <a:br>
              <a:rPr lang="en-NZ" sz="2400" dirty="0">
                <a:latin typeface="Century Schoolbook" panose="02040604050505020304" pitchFamily="18" charset="0"/>
              </a:rPr>
            </a:br>
            <a:r>
              <a:rPr lang="en-NZ" sz="2400" dirty="0" err="1">
                <a:latin typeface="Century Schoolbook" panose="02040604050505020304" pitchFamily="18" charset="0"/>
              </a:rPr>
              <a:t>Tēnei</a:t>
            </a:r>
            <a:r>
              <a:rPr lang="en-NZ" sz="2400" dirty="0">
                <a:latin typeface="Century Schoolbook" panose="02040604050505020304" pitchFamily="18" charset="0"/>
              </a:rPr>
              <a:t> becomes </a:t>
            </a:r>
            <a:r>
              <a:rPr lang="en-NZ" sz="2400" dirty="0" err="1">
                <a:latin typeface="Century Schoolbook" panose="02040604050505020304" pitchFamily="18" charset="0"/>
              </a:rPr>
              <a:t>ēnei</a:t>
            </a:r>
            <a:r>
              <a:rPr lang="en-NZ" sz="2400" dirty="0">
                <a:latin typeface="Century Schoolbook" panose="02040604050505020304" pitchFamily="18" charset="0"/>
              </a:rPr>
              <a:t> = these by me.</a:t>
            </a:r>
            <a:br>
              <a:rPr lang="en-NZ" sz="2400" dirty="0">
                <a:latin typeface="Century Schoolbook" panose="02040604050505020304" pitchFamily="18" charset="0"/>
              </a:rPr>
            </a:br>
            <a:br>
              <a:rPr lang="en-NZ" sz="2400" dirty="0">
                <a:latin typeface="Century Schoolbook" panose="02040604050505020304" pitchFamily="18" charset="0"/>
              </a:rPr>
            </a:br>
            <a:r>
              <a:rPr lang="en-NZ" sz="2400" dirty="0" err="1">
                <a:latin typeface="Century Schoolbook" panose="02040604050505020304" pitchFamily="18" charset="0"/>
              </a:rPr>
              <a:t>Tēnā</a:t>
            </a:r>
            <a:r>
              <a:rPr lang="en-NZ" sz="2400" dirty="0">
                <a:latin typeface="Century Schoolbook" panose="02040604050505020304" pitchFamily="18" charset="0"/>
              </a:rPr>
              <a:t> becomes </a:t>
            </a:r>
            <a:r>
              <a:rPr lang="en-NZ" sz="2400" dirty="0" err="1">
                <a:latin typeface="Century Schoolbook" panose="02040604050505020304" pitchFamily="18" charset="0"/>
              </a:rPr>
              <a:t>ēnā</a:t>
            </a:r>
            <a:r>
              <a:rPr lang="en-NZ" sz="2400" dirty="0">
                <a:latin typeface="Century Schoolbook" panose="02040604050505020304" pitchFamily="18" charset="0"/>
              </a:rPr>
              <a:t> = those by you (beyond au or beyond me by you.)</a:t>
            </a:r>
            <a:br>
              <a:rPr lang="en-NZ" sz="2400" dirty="0">
                <a:latin typeface="Century Schoolbook" panose="02040604050505020304" pitchFamily="18" charset="0"/>
              </a:rPr>
            </a:br>
            <a:br>
              <a:rPr lang="en-NZ" sz="2400" dirty="0">
                <a:latin typeface="Century Schoolbook" panose="02040604050505020304" pitchFamily="18" charset="0"/>
              </a:rPr>
            </a:br>
            <a:r>
              <a:rPr lang="en-NZ" sz="2400" dirty="0" err="1">
                <a:latin typeface="Century Schoolbook" panose="02040604050505020304" pitchFamily="18" charset="0"/>
              </a:rPr>
              <a:t>Tērā</a:t>
            </a:r>
            <a:r>
              <a:rPr lang="en-NZ" sz="2400" dirty="0">
                <a:latin typeface="Century Schoolbook" panose="02040604050505020304" pitchFamily="18" charset="0"/>
              </a:rPr>
              <a:t> becomes </a:t>
            </a:r>
            <a:r>
              <a:rPr lang="en-NZ" sz="2400" dirty="0" err="1">
                <a:latin typeface="Century Schoolbook" panose="02040604050505020304" pitchFamily="18" charset="0"/>
              </a:rPr>
              <a:t>ērā</a:t>
            </a:r>
            <a:r>
              <a:rPr lang="en-NZ" sz="2400" dirty="0">
                <a:latin typeface="Century Schoolbook" panose="02040604050505020304" pitchFamily="18" charset="0"/>
              </a:rPr>
              <a:t> = those over there beyond the both of us ( beyond au and </a:t>
            </a:r>
            <a:r>
              <a:rPr lang="en-NZ" sz="2400" dirty="0" err="1">
                <a:latin typeface="Century Schoolbook" panose="02040604050505020304" pitchFamily="18" charset="0"/>
              </a:rPr>
              <a:t>koe</a:t>
            </a:r>
            <a:r>
              <a:rPr lang="en-NZ" sz="2400" dirty="0"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840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F77C-E57E-45A0-AA73-48CA4867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tēnei</a:t>
            </a:r>
            <a:r>
              <a:rPr lang="en-NZ" dirty="0"/>
              <a:t>?                He aha </a:t>
            </a:r>
            <a:r>
              <a:rPr lang="en-NZ" dirty="0" err="1"/>
              <a:t>ēnei</a:t>
            </a:r>
            <a:r>
              <a:rPr lang="en-NZ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D8886-8A76-44B0-9469-1901894950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 err="1"/>
              <a:t>Pukapuka</a:t>
            </a: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9" name="Content Placeholder 8" descr="A picture containing sitting, indoor, table, wooden&#10;&#10;Description automatically generated">
            <a:extLst>
              <a:ext uri="{FF2B5EF4-FFF2-40B4-BE49-F238E27FC236}">
                <a16:creationId xmlns:a16="http://schemas.microsoft.com/office/drawing/2014/main" id="{5C32636C-D605-4F7C-B79E-34979AF05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1375" y="2616355"/>
            <a:ext cx="4313238" cy="279686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10624-D2D3-47C4-9482-88790EB6E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18051" y="1376842"/>
            <a:ext cx="3219450" cy="4810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002AD2-ADDC-41B3-B9DE-53032C269B84}"/>
              </a:ext>
            </a:extLst>
          </p:cNvPr>
          <p:cNvSpPr txBox="1"/>
          <p:nvPr/>
        </p:nvSpPr>
        <p:spPr>
          <a:xfrm>
            <a:off x="1638300" y="6462712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5" tooltip="http://pngimg.com/download/2118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nc/3.0/"/>
              </a:rPr>
              <a:t>CC BY-NC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2795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B40C-9699-486C-803A-F7F27D10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He aha </a:t>
            </a:r>
            <a:r>
              <a:rPr lang="en-NZ" dirty="0" err="1"/>
              <a:t>tēnei</a:t>
            </a:r>
            <a:r>
              <a:rPr lang="en-NZ" dirty="0"/>
              <a:t>?                     He aha </a:t>
            </a:r>
            <a:r>
              <a:rPr lang="en-NZ" dirty="0" err="1"/>
              <a:t>ēnei</a:t>
            </a:r>
            <a:r>
              <a:rPr lang="en-NZ" dirty="0"/>
              <a:t>?</a:t>
            </a:r>
            <a:br>
              <a:rPr lang="en-NZ" dirty="0"/>
            </a:br>
            <a:br>
              <a:rPr lang="en-NZ" dirty="0"/>
            </a:br>
            <a:br>
              <a:rPr lang="en-NZ" dirty="0"/>
            </a:br>
            <a:endParaRPr lang="en-NZ" dirty="0"/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816543EC-6862-43D4-A805-3D5387C85E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9213" y="2258845"/>
            <a:ext cx="4313237" cy="3527759"/>
          </a:xfrm>
        </p:spPr>
      </p:pic>
      <p:pic>
        <p:nvPicPr>
          <p:cNvPr id="9" name="Content Placeholder 8" descr="A pencil on a table&#10;&#10;Description automatically generated">
            <a:extLst>
              <a:ext uri="{FF2B5EF4-FFF2-40B4-BE49-F238E27FC236}">
                <a16:creationId xmlns:a16="http://schemas.microsoft.com/office/drawing/2014/main" id="{A5A23EB4-19C9-4849-83CF-BEB713EFBD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D4F05-6921-4901-801B-2C7C1C48FF60}"/>
              </a:ext>
            </a:extLst>
          </p:cNvPr>
          <p:cNvSpPr txBox="1"/>
          <p:nvPr/>
        </p:nvSpPr>
        <p:spPr>
          <a:xfrm>
            <a:off x="527113" y="6003058"/>
            <a:ext cx="4619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File:Pen.svg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86E62-4C84-4399-AE8D-E252B40CD92D}"/>
              </a:ext>
            </a:extLst>
          </p:cNvPr>
          <p:cNvSpPr txBox="1"/>
          <p:nvPr/>
        </p:nvSpPr>
        <p:spPr>
          <a:xfrm>
            <a:off x="7191375" y="5632252"/>
            <a:ext cx="4313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5" tooltip="https://en.wiktionary.org/wiki/skribilo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2071497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BBD48-3019-48D9-AD43-17D2B074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624110"/>
            <a:ext cx="9618661" cy="1280890"/>
          </a:xfrm>
        </p:spPr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tēnei</a:t>
            </a:r>
            <a:r>
              <a:rPr lang="en-NZ" dirty="0"/>
              <a:t>?                He aha </a:t>
            </a:r>
            <a:r>
              <a:rPr lang="en-NZ" dirty="0" err="1"/>
              <a:t>ēnei</a:t>
            </a:r>
            <a:r>
              <a:rPr lang="en-NZ" dirty="0"/>
              <a:t>?</a:t>
            </a:r>
          </a:p>
        </p:txBody>
      </p:sp>
      <p:pic>
        <p:nvPicPr>
          <p:cNvPr id="6" name="Content Placeholder 5" descr="A close up of a chair&#10;&#10;Description automatically generated">
            <a:extLst>
              <a:ext uri="{FF2B5EF4-FFF2-40B4-BE49-F238E27FC236}">
                <a16:creationId xmlns:a16="http://schemas.microsoft.com/office/drawing/2014/main" id="{DB28EA6D-AF74-49CF-8122-A9059FA08F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5041" y="1905000"/>
            <a:ext cx="2524080" cy="3778250"/>
          </a:xfrm>
        </p:spPr>
      </p:pic>
      <p:pic>
        <p:nvPicPr>
          <p:cNvPr id="8" name="Content Placeholder 7" descr="A table topped with a blue chair&#10;&#10;Description automatically generated">
            <a:extLst>
              <a:ext uri="{FF2B5EF4-FFF2-40B4-BE49-F238E27FC236}">
                <a16:creationId xmlns:a16="http://schemas.microsoft.com/office/drawing/2014/main" id="{8E09169B-E8E4-44A8-B2FC-133588DE0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91531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B3E2-5380-4155-BAEB-B7504BFE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4500"/>
            <a:ext cx="9864455" cy="1280890"/>
          </a:xfrm>
        </p:spPr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tēnā</a:t>
            </a:r>
            <a:r>
              <a:rPr lang="en-NZ" dirty="0"/>
              <a:t>?                   He aha </a:t>
            </a:r>
            <a:r>
              <a:rPr lang="en-NZ" dirty="0" err="1"/>
              <a:t>ēnā</a:t>
            </a:r>
            <a:r>
              <a:rPr lang="en-NZ" dirty="0"/>
              <a:t>?                     </a:t>
            </a:r>
          </a:p>
        </p:txBody>
      </p:sp>
      <p:pic>
        <p:nvPicPr>
          <p:cNvPr id="6" name="Content Placeholder 5" descr="A table topped with lots of furniture&#10;&#10;Description automatically generated">
            <a:extLst>
              <a:ext uri="{FF2B5EF4-FFF2-40B4-BE49-F238E27FC236}">
                <a16:creationId xmlns:a16="http://schemas.microsoft.com/office/drawing/2014/main" id="{226FD7AD-F937-4939-A3D6-ED8FFAD07E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60463" y="2126222"/>
            <a:ext cx="4313237" cy="3342758"/>
          </a:xfrm>
        </p:spPr>
      </p:pic>
      <p:pic>
        <p:nvPicPr>
          <p:cNvPr id="9" name="Content Placeholder 8" descr="A chair sitting in front of a wooden table&#10;&#10;Description automatically generated">
            <a:extLst>
              <a:ext uri="{FF2B5EF4-FFF2-40B4-BE49-F238E27FC236}">
                <a16:creationId xmlns:a16="http://schemas.microsoft.com/office/drawing/2014/main" id="{F6A8437A-E785-4BE6-AC7E-04DC76864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7550" y="2095918"/>
            <a:ext cx="4819650" cy="3778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70E428-556D-4EC5-80D3-0155E90335A9}"/>
              </a:ext>
            </a:extLst>
          </p:cNvPr>
          <p:cNvSpPr txBox="1"/>
          <p:nvPr/>
        </p:nvSpPr>
        <p:spPr>
          <a:xfrm>
            <a:off x="1160463" y="5468980"/>
            <a:ext cx="4313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Table_(furniture)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254520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E6B6-FD0C-4512-AE66-4F68E545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tēnā</a:t>
            </a:r>
            <a:r>
              <a:rPr lang="en-NZ" dirty="0"/>
              <a:t>?           He aha </a:t>
            </a:r>
            <a:r>
              <a:rPr lang="en-NZ" dirty="0" err="1"/>
              <a:t>ēnā</a:t>
            </a:r>
            <a:r>
              <a:rPr lang="en-NZ" dirty="0"/>
              <a:t>?</a:t>
            </a:r>
          </a:p>
        </p:txBody>
      </p:sp>
      <p:pic>
        <p:nvPicPr>
          <p:cNvPr id="6" name="Content Placeholder 5" descr="A close up of electronics&#10;&#10;Description automatically generated">
            <a:extLst>
              <a:ext uri="{FF2B5EF4-FFF2-40B4-BE49-F238E27FC236}">
                <a16:creationId xmlns:a16="http://schemas.microsoft.com/office/drawing/2014/main" id="{652C6DAC-0C4D-4672-BA6B-266F03172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9720" y="2126222"/>
            <a:ext cx="4313237" cy="3234927"/>
          </a:xfrm>
        </p:spPr>
      </p:pic>
      <p:pic>
        <p:nvPicPr>
          <p:cNvPr id="13" name="Content Placeholder 12" descr="A picture containing different, sitting, black, bunch&#10;&#10;Description automatically generated">
            <a:extLst>
              <a:ext uri="{FF2B5EF4-FFF2-40B4-BE49-F238E27FC236}">
                <a16:creationId xmlns:a16="http://schemas.microsoft.com/office/drawing/2014/main" id="{0D9FD5F2-8B7A-4C95-BBE1-BA93583053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9045" y="2803918"/>
            <a:ext cx="4645567" cy="2930131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9D7D7E-374C-4A26-AAC0-F248E2538DC1}"/>
              </a:ext>
            </a:extLst>
          </p:cNvPr>
          <p:cNvSpPr txBox="1"/>
          <p:nvPr/>
        </p:nvSpPr>
        <p:spPr>
          <a:xfrm>
            <a:off x="7334249" y="5225657"/>
            <a:ext cx="4170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5" tooltip="http://uptightsolitude74.wikidot.com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2457194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D54B-851F-4F6D-BF8C-168AC7AF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tērā</a:t>
            </a:r>
            <a:r>
              <a:rPr lang="en-NZ" dirty="0"/>
              <a:t>?             He aha </a:t>
            </a:r>
            <a:r>
              <a:rPr lang="en-NZ" dirty="0" err="1"/>
              <a:t>ērā</a:t>
            </a:r>
            <a:r>
              <a:rPr lang="en-NZ" dirty="0"/>
              <a:t>?</a:t>
            </a:r>
          </a:p>
        </p:txBody>
      </p:sp>
      <p:pic>
        <p:nvPicPr>
          <p:cNvPr id="6" name="Content Placeholder 5" descr="A cup of coffee&#10;&#10;Description automatically generated">
            <a:extLst>
              <a:ext uri="{FF2B5EF4-FFF2-40B4-BE49-F238E27FC236}">
                <a16:creationId xmlns:a16="http://schemas.microsoft.com/office/drawing/2014/main" id="{B10A7E5A-C6CB-48A8-A0CA-E9CD5A781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6984" y="1396621"/>
            <a:ext cx="3940596" cy="37782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CFFB9-152B-4F8A-8D5E-7EC5096DB9B0}"/>
              </a:ext>
            </a:extLst>
          </p:cNvPr>
          <p:cNvSpPr txBox="1"/>
          <p:nvPr/>
        </p:nvSpPr>
        <p:spPr>
          <a:xfrm>
            <a:off x="2775533" y="5911850"/>
            <a:ext cx="3940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File:Coffee_cup_icon.svg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-sa/3.0/"/>
              </a:rPr>
              <a:t>CC BY-SA</a:t>
            </a:r>
            <a:endParaRPr lang="en-NZ" sz="900"/>
          </a:p>
        </p:txBody>
      </p:sp>
      <p:pic>
        <p:nvPicPr>
          <p:cNvPr id="17" name="Content Placeholder 16" descr="A picture containing cup, indoor, table, plastic&#10;&#10;Description automatically generated">
            <a:extLst>
              <a:ext uri="{FF2B5EF4-FFF2-40B4-BE49-F238E27FC236}">
                <a16:creationId xmlns:a16="http://schemas.microsoft.com/office/drawing/2014/main" id="{C685BCA6-2551-43FF-A002-E59C340C3F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31778" y="2076611"/>
            <a:ext cx="4313238" cy="2876390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B0D57D-8185-4CBB-9C53-2613673B871B}"/>
              </a:ext>
            </a:extLst>
          </p:cNvPr>
          <p:cNvSpPr txBox="1"/>
          <p:nvPr/>
        </p:nvSpPr>
        <p:spPr>
          <a:xfrm>
            <a:off x="7191375" y="5452983"/>
            <a:ext cx="4313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6" tooltip="https://fivetwelvethirteen.wordpress.com/2014/10/22/cup-stacking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7" tooltip="https://creativecommons.org/licenses/by/3.0/"/>
              </a:rPr>
              <a:t>CC BY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423444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3D31-27ED-4891-869B-912FFB26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 aha </a:t>
            </a:r>
            <a:r>
              <a:rPr lang="en-NZ" dirty="0" err="1"/>
              <a:t>tērā</a:t>
            </a:r>
            <a:r>
              <a:rPr lang="en-NZ" dirty="0"/>
              <a:t>?               He aha </a:t>
            </a:r>
            <a:r>
              <a:rPr lang="en-NZ" dirty="0" err="1"/>
              <a:t>ērā</a:t>
            </a:r>
            <a:r>
              <a:rPr lang="en-NZ" dirty="0"/>
              <a:t>?</a:t>
            </a:r>
          </a:p>
        </p:txBody>
      </p:sp>
      <p:pic>
        <p:nvPicPr>
          <p:cNvPr id="6" name="Content Placeholder 5" descr="A view of a house&#10;&#10;Description automatically generated">
            <a:extLst>
              <a:ext uri="{FF2B5EF4-FFF2-40B4-BE49-F238E27FC236}">
                <a16:creationId xmlns:a16="http://schemas.microsoft.com/office/drawing/2014/main" id="{C3F85E94-BF73-40C4-BB5B-D04770A426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5552" y="1655928"/>
            <a:ext cx="3816414" cy="3778250"/>
          </a:xfrm>
        </p:spPr>
      </p:pic>
      <p:pic>
        <p:nvPicPr>
          <p:cNvPr id="9" name="Content Placeholder 8" descr="A large brick building with grass in front of a house&#10;&#10;Description automatically generated">
            <a:extLst>
              <a:ext uri="{FF2B5EF4-FFF2-40B4-BE49-F238E27FC236}">
                <a16:creationId xmlns:a16="http://schemas.microsoft.com/office/drawing/2014/main" id="{35BF981C-3314-47A3-A881-83E2AF602F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373" y="2022025"/>
            <a:ext cx="4313238" cy="3635566"/>
          </a:xfrm>
        </p:spPr>
      </p:pic>
    </p:spTree>
    <p:extLst>
      <p:ext uri="{BB962C8B-B14F-4D97-AF65-F5344CB8AC3E}">
        <p14:creationId xmlns:p14="http://schemas.microsoft.com/office/powerpoint/2010/main" val="118077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858A-443C-4249-85CF-C636213C0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1" y="624110"/>
            <a:ext cx="10454185" cy="1280890"/>
          </a:xfrm>
        </p:spPr>
        <p:txBody>
          <a:bodyPr/>
          <a:lstStyle/>
          <a:p>
            <a:r>
              <a:rPr lang="en-NZ" dirty="0"/>
              <a:t>He </a:t>
            </a:r>
            <a:r>
              <a:rPr lang="en-NZ" dirty="0" err="1"/>
              <a:t>Whakatauki</a:t>
            </a:r>
            <a:r>
              <a:rPr lang="en-NZ" dirty="0"/>
              <a:t> me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kiiwaha</a:t>
            </a:r>
            <a:r>
              <a:rPr lang="en-NZ" dirty="0"/>
              <a:t>. </a:t>
            </a:r>
            <a:br>
              <a:rPr lang="en-NZ" dirty="0"/>
            </a:br>
            <a:r>
              <a:rPr lang="en-NZ" dirty="0"/>
              <a:t>Class 4  Week 6 (6 and 9 April)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1FCFD-65C3-4FCD-A5DD-5ACD79098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959" y="2204113"/>
            <a:ext cx="10454185" cy="4029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latin typeface="Century Schoolbook" panose="02040604050505020304" pitchFamily="18" charset="0"/>
              </a:rPr>
              <a:t> He </a:t>
            </a:r>
            <a:r>
              <a:rPr lang="en-NZ" sz="3200" dirty="0" err="1">
                <a:latin typeface="Century Schoolbook" panose="02040604050505020304" pitchFamily="18" charset="0"/>
              </a:rPr>
              <a:t>Whakatauki</a:t>
            </a:r>
            <a:r>
              <a:rPr lang="en-NZ" sz="3200" dirty="0">
                <a:latin typeface="Century Schoolbook" panose="02040604050505020304" pitchFamily="18" charset="0"/>
              </a:rPr>
              <a:t>: </a:t>
            </a:r>
            <a:r>
              <a:rPr lang="en-NZ" sz="3200" dirty="0" err="1">
                <a:latin typeface="Century Schoolbook" panose="02040604050505020304" pitchFamily="18" charset="0"/>
              </a:rPr>
              <a:t>Poipoia</a:t>
            </a:r>
            <a:r>
              <a:rPr lang="en-NZ" sz="3200" dirty="0">
                <a:latin typeface="Century Schoolbook" panose="02040604050505020304" pitchFamily="18" charset="0"/>
              </a:rPr>
              <a:t> </a:t>
            </a:r>
            <a:r>
              <a:rPr lang="en-NZ" sz="3200" dirty="0" err="1">
                <a:latin typeface="Century Schoolbook" panose="02040604050505020304" pitchFamily="18" charset="0"/>
              </a:rPr>
              <a:t>te</a:t>
            </a:r>
            <a:r>
              <a:rPr lang="en-NZ" sz="3200" dirty="0">
                <a:latin typeface="Century Schoolbook" panose="02040604050505020304" pitchFamily="18" charset="0"/>
              </a:rPr>
              <a:t> </a:t>
            </a:r>
            <a:r>
              <a:rPr lang="en-NZ" sz="3200" dirty="0" err="1">
                <a:latin typeface="Century Schoolbook" panose="02040604050505020304" pitchFamily="18" charset="0"/>
              </a:rPr>
              <a:t>kākano</a:t>
            </a:r>
            <a:r>
              <a:rPr lang="en-NZ" sz="3200" dirty="0">
                <a:latin typeface="Century Schoolbook" panose="02040604050505020304" pitchFamily="18" charset="0"/>
              </a:rPr>
              <a:t>, he </a:t>
            </a:r>
            <a:r>
              <a:rPr lang="en-NZ" sz="3200" dirty="0" err="1">
                <a:latin typeface="Century Schoolbook" panose="02040604050505020304" pitchFamily="18" charset="0"/>
              </a:rPr>
              <a:t>puawai</a:t>
            </a:r>
            <a:r>
              <a:rPr lang="en-NZ" sz="3200" dirty="0">
                <a:latin typeface="Century Schoolbook" panose="02040604050505020304" pitchFamily="18" charset="0"/>
              </a:rPr>
              <a:t>. </a:t>
            </a:r>
          </a:p>
          <a:p>
            <a:endParaRPr lang="en-NZ" sz="3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NZ" sz="3200" dirty="0">
                <a:latin typeface="Century Schoolbook" panose="02040604050505020304" pitchFamily="18" charset="0"/>
              </a:rPr>
              <a:t>This literally means nurture the seed and it will bloom.</a:t>
            </a:r>
          </a:p>
          <a:p>
            <a:pPr marL="0" indent="0">
              <a:buNone/>
            </a:pPr>
            <a:endParaRPr lang="en-NZ" sz="3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NZ" sz="3200" dirty="0">
                <a:latin typeface="Century Schoolbook" panose="02040604050505020304" pitchFamily="18" charset="0"/>
              </a:rPr>
              <a:t>He </a:t>
            </a:r>
            <a:r>
              <a:rPr lang="en-NZ" sz="3200" dirty="0" err="1">
                <a:latin typeface="Century Schoolbook" panose="02040604050505020304" pitchFamily="18" charset="0"/>
              </a:rPr>
              <a:t>Kiiwaha</a:t>
            </a:r>
            <a:r>
              <a:rPr lang="en-NZ" sz="3200" dirty="0">
                <a:latin typeface="Century Schoolbook" panose="02040604050505020304" pitchFamily="18" charset="0"/>
              </a:rPr>
              <a:t>: Kia tau!  means Be calm, settle, chill!</a:t>
            </a:r>
          </a:p>
        </p:txBody>
      </p:sp>
    </p:spTree>
    <p:extLst>
      <p:ext uri="{BB962C8B-B14F-4D97-AF65-F5344CB8AC3E}">
        <p14:creationId xmlns:p14="http://schemas.microsoft.com/office/powerpoint/2010/main" val="146750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25F-AE73-4240-8712-741091F4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272954"/>
            <a:ext cx="8911687" cy="1255595"/>
          </a:xfrm>
        </p:spPr>
        <p:txBody>
          <a:bodyPr/>
          <a:lstStyle/>
          <a:p>
            <a:br>
              <a:rPr lang="en-NZ" dirty="0"/>
            </a:br>
            <a:r>
              <a:rPr lang="en-NZ" dirty="0" err="1">
                <a:latin typeface="Century Schoolbook" panose="02040604050505020304" pitchFamily="18" charset="0"/>
              </a:rPr>
              <a:t>Kupu</a:t>
            </a:r>
            <a:r>
              <a:rPr lang="en-NZ" dirty="0">
                <a:latin typeface="Century Schoolbook" panose="02040604050505020304" pitchFamily="18" charset="0"/>
              </a:rPr>
              <a:t> Hou – New Words for the week.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12FCA-748A-4D59-B15E-D6B57321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481" y="1528549"/>
            <a:ext cx="10577015" cy="5056497"/>
          </a:xfrm>
        </p:spPr>
        <p:txBody>
          <a:bodyPr/>
          <a:lstStyle/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Pukapuka</a:t>
            </a:r>
            <a:r>
              <a:rPr lang="en-NZ" sz="2400" dirty="0">
                <a:latin typeface="Century Schoolbook" panose="02040604050505020304" pitchFamily="18" charset="0"/>
              </a:rPr>
              <a:t> – book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waiata</a:t>
            </a:r>
            <a:r>
              <a:rPr lang="en-NZ" sz="2400" dirty="0">
                <a:latin typeface="Century Schoolbook" panose="02040604050505020304" pitchFamily="18" charset="0"/>
              </a:rPr>
              <a:t> – song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Pene</a:t>
            </a:r>
            <a:r>
              <a:rPr lang="en-NZ" sz="2400" dirty="0">
                <a:latin typeface="Century Schoolbook" panose="02040604050505020304" pitchFamily="18" charset="0"/>
              </a:rPr>
              <a:t> – pen                                                        haka / </a:t>
            </a:r>
            <a:r>
              <a:rPr lang="en-NZ" sz="2400" dirty="0" err="1">
                <a:latin typeface="Century Schoolbook" panose="02040604050505020304" pitchFamily="18" charset="0"/>
              </a:rPr>
              <a:t>kanikani</a:t>
            </a:r>
            <a:r>
              <a:rPr lang="en-NZ" sz="2400" dirty="0">
                <a:latin typeface="Century Schoolbook" panose="02040604050505020304" pitchFamily="18" charset="0"/>
              </a:rPr>
              <a:t> - dance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Waea</a:t>
            </a:r>
            <a:r>
              <a:rPr lang="en-NZ" sz="2400" dirty="0">
                <a:latin typeface="Century Schoolbook" panose="02040604050505020304" pitchFamily="18" charset="0"/>
              </a:rPr>
              <a:t> </a:t>
            </a:r>
            <a:r>
              <a:rPr lang="en-NZ" sz="2400" dirty="0" err="1">
                <a:latin typeface="Century Schoolbook" panose="02040604050505020304" pitchFamily="18" charset="0"/>
              </a:rPr>
              <a:t>pūkoro</a:t>
            </a:r>
            <a:r>
              <a:rPr lang="en-NZ" sz="2400" dirty="0">
                <a:latin typeface="Century Schoolbook" panose="02040604050505020304" pitchFamily="18" charset="0"/>
              </a:rPr>
              <a:t> – cell phone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whare</a:t>
            </a:r>
            <a:r>
              <a:rPr lang="en-NZ" sz="2400" dirty="0">
                <a:latin typeface="Century Schoolbook" panose="02040604050505020304" pitchFamily="18" charset="0"/>
              </a:rPr>
              <a:t> - house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Naihi</a:t>
            </a:r>
            <a:r>
              <a:rPr lang="en-NZ" sz="2400" dirty="0">
                <a:latin typeface="Century Schoolbook" panose="02040604050505020304" pitchFamily="18" charset="0"/>
              </a:rPr>
              <a:t> – knife                                                      waka - car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Paoka</a:t>
            </a:r>
            <a:r>
              <a:rPr lang="en-NZ" sz="2400" dirty="0">
                <a:latin typeface="Century Schoolbook" panose="02040604050505020304" pitchFamily="18" charset="0"/>
              </a:rPr>
              <a:t> – fork   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paihikara</a:t>
            </a:r>
            <a:r>
              <a:rPr lang="en-NZ" sz="2400" dirty="0">
                <a:latin typeface="Century Schoolbook" panose="02040604050505020304" pitchFamily="18" charset="0"/>
              </a:rPr>
              <a:t> - bike 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Pereti</a:t>
            </a:r>
            <a:r>
              <a:rPr lang="en-NZ" sz="2400" dirty="0">
                <a:latin typeface="Century Schoolbook" panose="02040604050505020304" pitchFamily="18" charset="0"/>
              </a:rPr>
              <a:t> – plate  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peke</a:t>
            </a:r>
            <a:r>
              <a:rPr lang="en-NZ" sz="2400" dirty="0">
                <a:latin typeface="Century Schoolbook" panose="02040604050505020304" pitchFamily="18" charset="0"/>
              </a:rPr>
              <a:t> -bag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Tūru</a:t>
            </a:r>
            <a:r>
              <a:rPr lang="en-NZ" sz="2400" dirty="0">
                <a:latin typeface="Century Schoolbook" panose="02040604050505020304" pitchFamily="18" charset="0"/>
              </a:rPr>
              <a:t> – chair    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pōtae</a:t>
            </a:r>
            <a:r>
              <a:rPr lang="en-NZ" sz="2400" dirty="0">
                <a:latin typeface="Century Schoolbook" panose="02040604050505020304" pitchFamily="18" charset="0"/>
              </a:rPr>
              <a:t> - hat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Tēpu</a:t>
            </a:r>
            <a:r>
              <a:rPr lang="en-NZ" sz="2400" dirty="0">
                <a:latin typeface="Century Schoolbook" panose="02040604050505020304" pitchFamily="18" charset="0"/>
              </a:rPr>
              <a:t> – table    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poro</a:t>
            </a:r>
            <a:r>
              <a:rPr lang="en-NZ" sz="2400" dirty="0">
                <a:latin typeface="Century Schoolbook" panose="02040604050505020304" pitchFamily="18" charset="0"/>
              </a:rPr>
              <a:t> - ball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Ipu</a:t>
            </a:r>
            <a:r>
              <a:rPr lang="en-NZ" sz="2400" dirty="0">
                <a:latin typeface="Century Schoolbook" panose="02040604050505020304" pitchFamily="18" charset="0"/>
              </a:rPr>
              <a:t> – cup          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kānohi</a:t>
            </a:r>
            <a:r>
              <a:rPr lang="en-NZ" sz="2400" dirty="0">
                <a:latin typeface="Century Schoolbook" panose="02040604050505020304" pitchFamily="18" charset="0"/>
              </a:rPr>
              <a:t> </a:t>
            </a:r>
            <a:r>
              <a:rPr lang="en-NZ" sz="2400" dirty="0" err="1">
                <a:latin typeface="Century Schoolbook" panose="02040604050505020304" pitchFamily="18" charset="0"/>
              </a:rPr>
              <a:t>kē</a:t>
            </a:r>
            <a:r>
              <a:rPr lang="en-NZ" sz="2400" dirty="0">
                <a:latin typeface="Century Schoolbook" panose="02040604050505020304" pitchFamily="18" charset="0"/>
              </a:rPr>
              <a:t> - mask</a:t>
            </a:r>
          </a:p>
          <a:p>
            <a:pPr marL="0" indent="0">
              <a:buNone/>
            </a:pPr>
            <a:r>
              <a:rPr lang="en-NZ" sz="2400" dirty="0" err="1">
                <a:latin typeface="Century Schoolbook" panose="02040604050505020304" pitchFamily="18" charset="0"/>
              </a:rPr>
              <a:t>Karaihe</a:t>
            </a:r>
            <a:r>
              <a:rPr lang="en-NZ" sz="2400" dirty="0">
                <a:latin typeface="Century Schoolbook" panose="02040604050505020304" pitchFamily="18" charset="0"/>
              </a:rPr>
              <a:t> – glass                                                   </a:t>
            </a:r>
            <a:r>
              <a:rPr lang="en-NZ" sz="2400" dirty="0" err="1">
                <a:latin typeface="Century Schoolbook" panose="02040604050505020304" pitchFamily="18" charset="0"/>
              </a:rPr>
              <a:t>karapu</a:t>
            </a:r>
            <a:r>
              <a:rPr lang="en-NZ" sz="2400" dirty="0">
                <a:latin typeface="Century Schoolbook" panose="02040604050505020304" pitchFamily="18" charset="0"/>
              </a:rPr>
              <a:t> - glove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227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12C8-9CC4-43CE-8254-7C1AE094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Pronunciation…dual vowel sounds.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E5E0E-0F6B-47AA-91C0-4283AB77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719" y="1637731"/>
            <a:ext cx="10645254" cy="4899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>
                <a:latin typeface="Century Schoolbook" panose="02040604050505020304" pitchFamily="18" charset="0"/>
              </a:rPr>
              <a:t>Ae ai </a:t>
            </a:r>
            <a:r>
              <a:rPr lang="en-NZ" sz="4000" dirty="0" err="1">
                <a:latin typeface="Century Schoolbook" panose="02040604050505020304" pitchFamily="18" charset="0"/>
              </a:rPr>
              <a:t>ao</a:t>
            </a:r>
            <a:r>
              <a:rPr lang="en-NZ" sz="4000" dirty="0">
                <a:latin typeface="Century Schoolbook" panose="02040604050505020304" pitchFamily="18" charset="0"/>
              </a:rPr>
              <a:t> au  </a:t>
            </a:r>
            <a:r>
              <a:rPr lang="en-NZ" sz="4000" dirty="0" err="1">
                <a:latin typeface="Century Schoolbook" panose="02040604050505020304" pitchFamily="18" charset="0"/>
              </a:rPr>
              <a:t>Ea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ei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eo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eu</a:t>
            </a:r>
            <a:r>
              <a:rPr lang="en-NZ" sz="4000" dirty="0">
                <a:latin typeface="Century Schoolbook" panose="020406040505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NZ" sz="4000" dirty="0" err="1">
                <a:latin typeface="Century Schoolbook" panose="02040604050505020304" pitchFamily="18" charset="0"/>
              </a:rPr>
              <a:t>Ia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ie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io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iu</a:t>
            </a:r>
            <a:r>
              <a:rPr lang="en-NZ" sz="4000" dirty="0">
                <a:latin typeface="Century Schoolbook" panose="02040604050505020304" pitchFamily="18" charset="0"/>
              </a:rPr>
              <a:t>     Oa </a:t>
            </a:r>
            <a:r>
              <a:rPr lang="en-NZ" sz="4000" dirty="0" err="1">
                <a:latin typeface="Century Schoolbook" panose="02040604050505020304" pitchFamily="18" charset="0"/>
              </a:rPr>
              <a:t>oe</a:t>
            </a:r>
            <a:r>
              <a:rPr lang="en-NZ" sz="4000" dirty="0">
                <a:latin typeface="Century Schoolbook" panose="02040604050505020304" pitchFamily="18" charset="0"/>
              </a:rPr>
              <a:t> oi </a:t>
            </a:r>
            <a:r>
              <a:rPr lang="en-NZ" sz="4000" dirty="0" err="1">
                <a:latin typeface="Century Schoolbook" panose="02040604050505020304" pitchFamily="18" charset="0"/>
              </a:rPr>
              <a:t>ou</a:t>
            </a:r>
            <a:endParaRPr lang="en-NZ" sz="40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NZ" sz="4000" dirty="0" err="1">
                <a:latin typeface="Century Schoolbook" panose="02040604050505020304" pitchFamily="18" charset="0"/>
              </a:rPr>
              <a:t>Ua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ue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ui</a:t>
            </a:r>
            <a:r>
              <a:rPr lang="en-NZ" sz="4000" dirty="0">
                <a:latin typeface="Century Schoolbook" panose="02040604050505020304" pitchFamily="18" charset="0"/>
              </a:rPr>
              <a:t> </a:t>
            </a:r>
            <a:r>
              <a:rPr lang="en-NZ" sz="4000" dirty="0" err="1">
                <a:latin typeface="Century Schoolbook" panose="02040604050505020304" pitchFamily="18" charset="0"/>
              </a:rPr>
              <a:t>uo</a:t>
            </a:r>
            <a:endParaRPr lang="en-NZ" sz="40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NZ" sz="36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NZ" sz="3600" dirty="0" err="1">
                <a:latin typeface="Century Schoolbook" panose="02040604050505020304" pitchFamily="18" charset="0"/>
              </a:rPr>
              <a:t>Raetihi</a:t>
            </a:r>
            <a:r>
              <a:rPr lang="en-NZ" sz="3600" dirty="0">
                <a:latin typeface="Century Schoolbook" panose="02040604050505020304" pitchFamily="18" charset="0"/>
              </a:rPr>
              <a:t>   </a:t>
            </a:r>
            <a:r>
              <a:rPr lang="en-NZ" sz="3600" dirty="0" err="1">
                <a:latin typeface="Century Schoolbook" panose="02040604050505020304" pitchFamily="18" charset="0"/>
              </a:rPr>
              <a:t>Maungarei</a:t>
            </a:r>
            <a:r>
              <a:rPr lang="en-NZ" sz="3600" dirty="0">
                <a:latin typeface="Century Schoolbook" panose="02040604050505020304" pitchFamily="18" charset="0"/>
              </a:rPr>
              <a:t>   </a:t>
            </a:r>
            <a:r>
              <a:rPr lang="en-NZ" sz="3600" dirty="0" err="1">
                <a:latin typeface="Century Schoolbook" panose="02040604050505020304" pitchFamily="18" charset="0"/>
              </a:rPr>
              <a:t>Taupaki</a:t>
            </a:r>
            <a:r>
              <a:rPr lang="en-NZ" sz="3600" dirty="0">
                <a:latin typeface="Century Schoolbook" panose="02040604050505020304" pitchFamily="18" charset="0"/>
              </a:rPr>
              <a:t>    Awa-</a:t>
            </a:r>
            <a:r>
              <a:rPr lang="en-NZ" sz="3600" dirty="0" err="1">
                <a:latin typeface="Century Schoolbook" panose="02040604050505020304" pitchFamily="18" charset="0"/>
              </a:rPr>
              <a:t>kāeaea</a:t>
            </a:r>
            <a:r>
              <a:rPr lang="en-NZ" sz="3600" dirty="0">
                <a:latin typeface="Century Schoolbook" panose="02040604050505020304" pitchFamily="18" charset="0"/>
              </a:rPr>
              <a:t>  </a:t>
            </a:r>
          </a:p>
          <a:p>
            <a:pPr marL="0" indent="0">
              <a:buNone/>
            </a:pPr>
            <a:endParaRPr lang="en-NZ" sz="36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NZ" sz="3600" dirty="0" err="1">
                <a:latin typeface="Century Schoolbook" panose="02040604050505020304" pitchFamily="18" charset="0"/>
              </a:rPr>
              <a:t>Awatoitoi</a:t>
            </a:r>
            <a:r>
              <a:rPr lang="en-NZ" sz="3600" dirty="0">
                <a:latin typeface="Century Schoolbook" panose="02040604050505020304" pitchFamily="18" charset="0"/>
              </a:rPr>
              <a:t>    </a:t>
            </a:r>
            <a:r>
              <a:rPr lang="en-NZ" sz="3600" dirty="0" err="1">
                <a:latin typeface="Century Schoolbook" panose="02040604050505020304" pitchFamily="18" charset="0"/>
              </a:rPr>
              <a:t>Houipapa</a:t>
            </a:r>
            <a:r>
              <a:rPr lang="en-NZ" sz="3600" dirty="0">
                <a:latin typeface="Century Schoolbook" panose="02040604050505020304" pitchFamily="18" charset="0"/>
              </a:rPr>
              <a:t>  Kaikoura   </a:t>
            </a:r>
            <a:r>
              <a:rPr lang="en-NZ" sz="3600" dirty="0" err="1">
                <a:latin typeface="Century Schoolbook" panose="02040604050505020304" pitchFamily="18" charset="0"/>
              </a:rPr>
              <a:t>Kaikarae</a:t>
            </a:r>
            <a:r>
              <a:rPr lang="en-NZ" sz="3600" dirty="0">
                <a:latin typeface="Century Schoolbook" panose="020406040505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80372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6B03-A936-456C-98B2-C0664F31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423081"/>
            <a:ext cx="9744051" cy="5895832"/>
          </a:xfrm>
        </p:spPr>
        <p:txBody>
          <a:bodyPr>
            <a:normAutofit/>
          </a:bodyPr>
          <a:lstStyle/>
          <a:p>
            <a:endParaRPr lang="en-NZ" sz="2800" dirty="0"/>
          </a:p>
          <a:p>
            <a:r>
              <a:rPr lang="en-NZ" sz="2400" dirty="0" err="1">
                <a:latin typeface="Century Schoolbook" panose="02040604050505020304" pitchFamily="18" charset="0"/>
              </a:rPr>
              <a:t>Tēnei</a:t>
            </a:r>
            <a:r>
              <a:rPr lang="en-NZ" sz="2400" dirty="0">
                <a:latin typeface="Century Schoolbook" panose="02040604050505020304" pitchFamily="18" charset="0"/>
              </a:rPr>
              <a:t> = this by me</a:t>
            </a:r>
          </a:p>
          <a:p>
            <a:r>
              <a:rPr lang="en-NZ" sz="2400" dirty="0" err="1">
                <a:latin typeface="Century Schoolbook" panose="02040604050505020304" pitchFamily="18" charset="0"/>
              </a:rPr>
              <a:t>Tēnā</a:t>
            </a:r>
            <a:r>
              <a:rPr lang="en-NZ" sz="2400" dirty="0">
                <a:latin typeface="Century Schoolbook" panose="02040604050505020304" pitchFamily="18" charset="0"/>
              </a:rPr>
              <a:t> = that by you</a:t>
            </a:r>
          </a:p>
          <a:p>
            <a:r>
              <a:rPr lang="en-NZ" sz="2400" dirty="0" err="1">
                <a:latin typeface="Century Schoolbook" panose="02040604050505020304" pitchFamily="18" charset="0"/>
              </a:rPr>
              <a:t>Tērā</a:t>
            </a:r>
            <a:r>
              <a:rPr lang="en-NZ" sz="2400" dirty="0">
                <a:latin typeface="Century Schoolbook" panose="02040604050505020304" pitchFamily="18" charset="0"/>
              </a:rPr>
              <a:t> = that over there beyond the both of us.</a:t>
            </a:r>
          </a:p>
          <a:p>
            <a:r>
              <a:rPr lang="en-NZ" sz="2400" dirty="0">
                <a:latin typeface="Century Schoolbook" panose="02040604050505020304" pitchFamily="18" charset="0"/>
              </a:rPr>
              <a:t>Often in </a:t>
            </a:r>
            <a:r>
              <a:rPr lang="en-NZ" sz="2400" dirty="0" err="1">
                <a:latin typeface="Century Schoolbook" panose="02040604050505020304" pitchFamily="18" charset="0"/>
              </a:rPr>
              <a:t>te</a:t>
            </a:r>
            <a:r>
              <a:rPr lang="en-NZ" sz="2400" dirty="0">
                <a:latin typeface="Century Schoolbook" panose="02040604050505020304" pitchFamily="18" charset="0"/>
              </a:rPr>
              <a:t> </a:t>
            </a:r>
            <a:r>
              <a:rPr lang="en-NZ" sz="2400" dirty="0" err="1">
                <a:latin typeface="Century Schoolbook" panose="02040604050505020304" pitchFamily="18" charset="0"/>
              </a:rPr>
              <a:t>reo</a:t>
            </a:r>
            <a:r>
              <a:rPr lang="en-NZ" sz="2400" dirty="0">
                <a:latin typeface="Century Schoolbook" panose="02040604050505020304" pitchFamily="18" charset="0"/>
              </a:rPr>
              <a:t> Māori when speaking about the plural of something other than “</a:t>
            </a:r>
            <a:r>
              <a:rPr lang="en-NZ" sz="2400" dirty="0" err="1">
                <a:latin typeface="Century Schoolbook" panose="02040604050505020304" pitchFamily="18" charset="0"/>
              </a:rPr>
              <a:t>te</a:t>
            </a:r>
            <a:r>
              <a:rPr lang="en-NZ" sz="2400" dirty="0">
                <a:latin typeface="Century Schoolbook" panose="02040604050505020304" pitchFamily="18" charset="0"/>
              </a:rPr>
              <a:t>” which means “the” (singular) or “</a:t>
            </a:r>
            <a:r>
              <a:rPr lang="en-NZ" sz="2400" dirty="0" err="1">
                <a:latin typeface="Century Schoolbook" panose="02040604050505020304" pitchFamily="18" charset="0"/>
              </a:rPr>
              <a:t>ngā</a:t>
            </a:r>
            <a:r>
              <a:rPr lang="en-NZ" sz="2400" dirty="0">
                <a:latin typeface="Century Schoolbook" panose="02040604050505020304" pitchFamily="18" charset="0"/>
              </a:rPr>
              <a:t>” which also means “the” (plural). Often we drop the “t” for example…</a:t>
            </a:r>
          </a:p>
          <a:p>
            <a:r>
              <a:rPr lang="en-NZ" sz="2400" dirty="0" err="1">
                <a:latin typeface="Century Schoolbook" panose="02040604050505020304" pitchFamily="18" charset="0"/>
              </a:rPr>
              <a:t>Tōku</a:t>
            </a:r>
            <a:r>
              <a:rPr lang="en-NZ" sz="2400" dirty="0">
                <a:latin typeface="Century Schoolbook" panose="02040604050505020304" pitchFamily="18" charset="0"/>
              </a:rPr>
              <a:t> = my (singular) and </a:t>
            </a:r>
            <a:r>
              <a:rPr lang="en-NZ" sz="2400" dirty="0" err="1">
                <a:latin typeface="Century Schoolbook" panose="02040604050505020304" pitchFamily="18" charset="0"/>
              </a:rPr>
              <a:t>ōku</a:t>
            </a:r>
            <a:r>
              <a:rPr lang="en-NZ" sz="2400" dirty="0">
                <a:latin typeface="Century Schoolbook" panose="02040604050505020304" pitchFamily="18" charset="0"/>
              </a:rPr>
              <a:t> = my (plural).</a:t>
            </a:r>
          </a:p>
          <a:p>
            <a:r>
              <a:rPr lang="en-NZ" sz="2400" dirty="0" err="1">
                <a:latin typeface="Century Schoolbook" panose="02040604050505020304" pitchFamily="18" charset="0"/>
              </a:rPr>
              <a:t>Tō</a:t>
            </a:r>
            <a:r>
              <a:rPr lang="en-NZ" sz="2400" dirty="0">
                <a:latin typeface="Century Schoolbook" panose="02040604050505020304" pitchFamily="18" charset="0"/>
              </a:rPr>
              <a:t> / </a:t>
            </a:r>
            <a:r>
              <a:rPr lang="en-NZ" sz="2400" dirty="0" err="1">
                <a:latin typeface="Century Schoolbook" panose="02040604050505020304" pitchFamily="18" charset="0"/>
              </a:rPr>
              <a:t>tōu</a:t>
            </a:r>
            <a:r>
              <a:rPr lang="en-NZ" sz="2400" dirty="0">
                <a:latin typeface="Century Schoolbook" panose="02040604050505020304" pitchFamily="18" charset="0"/>
              </a:rPr>
              <a:t>    = your (singular) and ō / </a:t>
            </a:r>
            <a:r>
              <a:rPr lang="en-NZ" sz="2400" dirty="0" err="1">
                <a:latin typeface="Century Schoolbook" panose="02040604050505020304" pitchFamily="18" charset="0"/>
              </a:rPr>
              <a:t>ōu</a:t>
            </a:r>
            <a:r>
              <a:rPr lang="en-NZ" sz="2400" dirty="0">
                <a:latin typeface="Century Schoolbook" panose="02040604050505020304" pitchFamily="18" charset="0"/>
              </a:rPr>
              <a:t> = my (plural).</a:t>
            </a:r>
          </a:p>
          <a:p>
            <a:r>
              <a:rPr lang="en-NZ" sz="2400" dirty="0" err="1">
                <a:latin typeface="Century Schoolbook" panose="02040604050505020304" pitchFamily="18" charset="0"/>
              </a:rPr>
              <a:t>Tōnā</a:t>
            </a:r>
            <a:r>
              <a:rPr lang="en-NZ" sz="2400" dirty="0">
                <a:latin typeface="Century Schoolbook" panose="02040604050505020304" pitchFamily="18" charset="0"/>
              </a:rPr>
              <a:t> = his or her (singular)and  </a:t>
            </a:r>
            <a:r>
              <a:rPr lang="en-NZ" sz="2400" dirty="0" err="1">
                <a:latin typeface="Century Schoolbook" panose="02040604050505020304" pitchFamily="18" charset="0"/>
              </a:rPr>
              <a:t>ōnā</a:t>
            </a:r>
            <a:r>
              <a:rPr lang="en-NZ" sz="2400" dirty="0">
                <a:latin typeface="Century Schoolbook" panose="02040604050505020304" pitchFamily="18" charset="0"/>
              </a:rPr>
              <a:t> = his or hers (plural).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55169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C3A219-4685-44CC-8969-30A0A83D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371600"/>
            <a:ext cx="11220450" cy="5162550"/>
          </a:xfrm>
        </p:spPr>
        <p:txBody>
          <a:bodyPr/>
          <a:lstStyle/>
          <a:p>
            <a:r>
              <a:rPr lang="en-NZ"/>
              <a:t>Who is this?  Who is that? Who are these/those ?</a:t>
            </a:r>
            <a:br>
              <a:rPr lang="en-NZ"/>
            </a:br>
            <a:br>
              <a:rPr lang="en-NZ"/>
            </a:br>
            <a:r>
              <a:rPr lang="en-NZ"/>
              <a:t>Ko + wai + tēnei?</a:t>
            </a:r>
            <a:br>
              <a:rPr lang="en-NZ"/>
            </a:br>
            <a:r>
              <a:rPr lang="en-NZ"/>
              <a:t>Ko + name of person or place + tēnei/tēnā/tērā?</a:t>
            </a:r>
            <a:br>
              <a:rPr lang="en-NZ"/>
            </a:br>
            <a:br>
              <a:rPr lang="en-NZ"/>
            </a:br>
            <a:r>
              <a:rPr lang="en-NZ"/>
              <a:t>What is this? What is that? What are these/those?</a:t>
            </a:r>
            <a:br>
              <a:rPr lang="en-NZ"/>
            </a:br>
            <a:br>
              <a:rPr lang="en-NZ"/>
            </a:br>
            <a:r>
              <a:rPr lang="en-NZ"/>
              <a:t>He + aha + tēnei?</a:t>
            </a:r>
            <a:br>
              <a:rPr lang="en-NZ"/>
            </a:br>
            <a:r>
              <a:rPr lang="en-NZ"/>
              <a:t>He + thing or object  + tēnei/tēnā/ tērā.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834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49DF-8670-4730-9F57-AAC33C03F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331304"/>
            <a:ext cx="9901099" cy="4446075"/>
          </a:xfrm>
        </p:spPr>
        <p:txBody>
          <a:bodyPr/>
          <a:lstStyle/>
          <a:p>
            <a:r>
              <a:rPr lang="en-NZ" dirty="0"/>
              <a:t>Jennifer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21B00-958A-4D20-8DDC-2118F924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287" y="5400412"/>
            <a:ext cx="8915399" cy="1126283"/>
          </a:xfrm>
        </p:spPr>
        <p:txBody>
          <a:bodyPr>
            <a:normAutofit/>
          </a:bodyPr>
          <a:lstStyle/>
          <a:p>
            <a:r>
              <a:rPr lang="en-NZ" sz="6000" dirty="0">
                <a:latin typeface="Century Schoolbook" panose="02040604050505020304" pitchFamily="18" charset="0"/>
              </a:rPr>
              <a:t>Ko  </a:t>
            </a:r>
            <a:r>
              <a:rPr lang="en-NZ" sz="6000" dirty="0" err="1">
                <a:latin typeface="Century Schoolbook" panose="02040604050505020304" pitchFamily="18" charset="0"/>
              </a:rPr>
              <a:t>wai</a:t>
            </a:r>
            <a:r>
              <a:rPr lang="en-NZ" sz="6000" dirty="0">
                <a:latin typeface="Century Schoolbook" panose="02040604050505020304" pitchFamily="18" charset="0"/>
              </a:rPr>
              <a:t>  </a:t>
            </a:r>
            <a:r>
              <a:rPr lang="en-NZ" sz="6000" dirty="0" err="1">
                <a:latin typeface="Century Schoolbook" panose="02040604050505020304" pitchFamily="18" charset="0"/>
              </a:rPr>
              <a:t>tēnei</a:t>
            </a:r>
            <a:r>
              <a:rPr lang="en-NZ" sz="6000" dirty="0">
                <a:latin typeface="Century Schoolbook" panose="02040604050505020304" pitchFamily="18" charset="0"/>
              </a:rPr>
              <a:t>?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24396AC-213E-40C6-8776-DD32F1AAD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9287" y="331305"/>
            <a:ext cx="9901099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36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4F94-A86E-4C7C-9525-C0F037A98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14350"/>
            <a:ext cx="8915399" cy="4948676"/>
          </a:xfrm>
        </p:spPr>
        <p:txBody>
          <a:bodyPr/>
          <a:lstStyle/>
          <a:p>
            <a:r>
              <a:rPr lang="en-NZ" dirty="0"/>
              <a:t>                 Jack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4474E-4C0C-490D-B0F3-EC83CC0DA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416" y="5463026"/>
            <a:ext cx="8915399" cy="1126283"/>
          </a:xfrm>
        </p:spPr>
        <p:txBody>
          <a:bodyPr>
            <a:normAutofit/>
          </a:bodyPr>
          <a:lstStyle/>
          <a:p>
            <a:r>
              <a:rPr lang="en-NZ" sz="5400" dirty="0"/>
              <a:t>Ko </a:t>
            </a:r>
            <a:r>
              <a:rPr lang="en-NZ" sz="5400" dirty="0" err="1"/>
              <a:t>wai</a:t>
            </a:r>
            <a:r>
              <a:rPr lang="en-NZ" sz="5400" dirty="0"/>
              <a:t> </a:t>
            </a:r>
            <a:r>
              <a:rPr lang="en-NZ" sz="5400" dirty="0" err="1"/>
              <a:t>tēnei</a:t>
            </a:r>
            <a:r>
              <a:rPr lang="en-NZ" sz="5400" dirty="0"/>
              <a:t>?</a:t>
            </a:r>
          </a:p>
        </p:txBody>
      </p:sp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8CEC76C-B0F4-40F3-BC92-FB22D9062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9214" y="268691"/>
            <a:ext cx="8915398" cy="42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4F94-A86E-4C7C-9525-C0F037A98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14350"/>
            <a:ext cx="8915399" cy="4948676"/>
          </a:xfrm>
        </p:spPr>
        <p:txBody>
          <a:bodyPr/>
          <a:lstStyle/>
          <a:p>
            <a:r>
              <a:rPr lang="en-NZ" dirty="0"/>
              <a:t>                 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4474E-4C0C-490D-B0F3-EC83CC0DA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1416" y="5463026"/>
            <a:ext cx="8915399" cy="1126283"/>
          </a:xfrm>
        </p:spPr>
        <p:txBody>
          <a:bodyPr>
            <a:normAutofit/>
          </a:bodyPr>
          <a:lstStyle/>
          <a:p>
            <a:r>
              <a:rPr lang="en-NZ" sz="5400" dirty="0"/>
              <a:t>Ko </a:t>
            </a:r>
            <a:r>
              <a:rPr lang="en-NZ" sz="5400" dirty="0" err="1"/>
              <a:t>wai</a:t>
            </a:r>
            <a:r>
              <a:rPr lang="en-NZ" sz="5400" dirty="0"/>
              <a:t> </a:t>
            </a:r>
            <a:r>
              <a:rPr lang="en-NZ" sz="5400" dirty="0" err="1"/>
              <a:t>tēnei</a:t>
            </a:r>
            <a:r>
              <a:rPr lang="en-NZ" sz="54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5FB23-71F6-4EF4-8C03-8F2A12F51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666750"/>
            <a:ext cx="10534650" cy="386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D0132-6FC6-4A1C-B3A6-E02DC9AA3EC6}"/>
              </a:ext>
            </a:extLst>
          </p:cNvPr>
          <p:cNvSpPr txBox="1"/>
          <p:nvPr/>
        </p:nvSpPr>
        <p:spPr>
          <a:xfrm>
            <a:off x="2940343" y="6880442"/>
            <a:ext cx="88599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www.flickr.com/photos/yuri_samoilov/9975623096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4" tooltip="https://creativecommons.org/licenses/by/3.0/"/>
              </a:rPr>
              <a:t>CC BY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60753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C8A1-1FDC-4163-AF44-F70DDA2B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dirty="0"/>
              <a:t>Ko </a:t>
            </a:r>
            <a:r>
              <a:rPr lang="en-NZ" sz="6000" dirty="0" err="1"/>
              <a:t>wai</a:t>
            </a:r>
            <a:r>
              <a:rPr lang="en-NZ" sz="6000" dirty="0"/>
              <a:t> </a:t>
            </a:r>
            <a:r>
              <a:rPr lang="en-NZ" sz="6000" dirty="0" err="1"/>
              <a:t>tēnā</a:t>
            </a:r>
            <a:r>
              <a:rPr lang="en-NZ" sz="6000" dirty="0"/>
              <a:t>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5B2AF4-5D4E-4705-97A5-B3809921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Jack</a:t>
            </a:r>
          </a:p>
          <a:p>
            <a:endParaRPr lang="en-NZ" sz="3600" dirty="0"/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F2CA743-1DFD-4AD2-9A91-5FDA46E6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9750" y="2705100"/>
            <a:ext cx="87058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986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458</TotalTime>
  <Words>674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Century Gothic</vt:lpstr>
      <vt:lpstr>Century Schoolbook</vt:lpstr>
      <vt:lpstr>Wingdings 3</vt:lpstr>
      <vt:lpstr>Wisp</vt:lpstr>
      <vt:lpstr>Karakia Timatanga</vt:lpstr>
      <vt:lpstr>He Whakatauki me te kiiwaha.  Class 4  Week 6 (6 and 9 April)</vt:lpstr>
      <vt:lpstr>Pronunciation…dual vowel sounds.</vt:lpstr>
      <vt:lpstr>PowerPoint Presentation</vt:lpstr>
      <vt:lpstr>Who is this?  Who is that? Who are these/those ?  Ko + wai + tēnei? Ko + name of person or place + tēnei/tēnā/tērā?  What is this? What is that? What are these/those?  He + aha + tēnei? He + thing or object  + tēnei/tēnā/ tērā.</vt:lpstr>
      <vt:lpstr>Jennifer</vt:lpstr>
      <vt:lpstr>                 Jack</vt:lpstr>
      <vt:lpstr>                 Mary</vt:lpstr>
      <vt:lpstr>Ko wai tēnā?</vt:lpstr>
      <vt:lpstr>Ko wai tēnā?                                    Ariana  </vt:lpstr>
      <vt:lpstr>Ko wai tērā? Mā Martha </vt:lpstr>
      <vt:lpstr>  Again dropping the “t” to denote plurality.  Tēnei becomes ēnei = these by me.  Tēnā becomes ēnā = those by you (beyond au or beyond me by you.)  Tērā becomes ērā = those over there beyond the both of us ( beyond au and koe)</vt:lpstr>
      <vt:lpstr>He aha tēnei?                He aha ēnei?</vt:lpstr>
      <vt:lpstr>He aha tēnei?                     He aha ēnei?   </vt:lpstr>
      <vt:lpstr>He aha tēnei?                He aha ēnei?</vt:lpstr>
      <vt:lpstr>He aha tēnā?                   He aha ēnā?                     </vt:lpstr>
      <vt:lpstr>He aha tēnā?           He aha ēnā?</vt:lpstr>
      <vt:lpstr>He aha tērā?             He aha ērā?</vt:lpstr>
      <vt:lpstr>He aha tērā?               He aha ērā?</vt:lpstr>
      <vt:lpstr> Kupu Hou – New Words for the week.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Taogaga</dc:creator>
  <cp:lastModifiedBy>Lorraine Taogaga</cp:lastModifiedBy>
  <cp:revision>16</cp:revision>
  <dcterms:created xsi:type="dcterms:W3CDTF">2020-04-08T22:20:18Z</dcterms:created>
  <dcterms:modified xsi:type="dcterms:W3CDTF">2020-04-23T05:02:20Z</dcterms:modified>
</cp:coreProperties>
</file>