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7" r:id="rId4"/>
    <p:sldId id="256" r:id="rId5"/>
    <p:sldId id="321" r:id="rId6"/>
    <p:sldId id="259" r:id="rId7"/>
    <p:sldId id="261" r:id="rId8"/>
    <p:sldId id="262" r:id="rId9"/>
    <p:sldId id="311" r:id="rId10"/>
    <p:sldId id="314" r:id="rId11"/>
    <p:sldId id="324" r:id="rId12"/>
    <p:sldId id="322" r:id="rId13"/>
    <p:sldId id="323" r:id="rId14"/>
    <p:sldId id="287" r:id="rId15"/>
    <p:sldId id="288" r:id="rId16"/>
    <p:sldId id="300" r:id="rId17"/>
    <p:sldId id="299" r:id="rId18"/>
    <p:sldId id="301" r:id="rId19"/>
    <p:sldId id="264" r:id="rId20"/>
    <p:sldId id="310" r:id="rId21"/>
    <p:sldId id="320" r:id="rId22"/>
    <p:sldId id="3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44BE-F9AF-4123-BED1-FF5E01F73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5120B-2022-4C27-B22C-4A76FAE57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7E41C-09D6-4918-B3AC-CADCC5BE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AA41D-123A-4DA1-97CE-C8FBF82C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57B36-8017-424E-8D96-05B7C5A4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8921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95EA-2511-4ADB-854A-7E7042595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877EE-7CE5-49B6-A857-4024123D1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D14E4-FB92-4A7F-828A-5BFC5117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DA0C9-D9F0-4832-9298-80B853A86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E8371-89AD-4514-870E-74EC3920E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326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2541D-AFE9-4EB0-927B-E731F29EF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F0A55-0B2E-4C35-99B1-9D2680FB7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1C2AB-73D3-4D16-A646-625C57BB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3E1B4-98C4-4619-93B4-C7231BFB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5406-592B-49F2-A2EB-D4F22326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319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93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10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7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91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85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04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96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7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9A77C-6294-4F2A-BF85-2C2D910B6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452D7-977D-4528-BA1A-E1BE26668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9F77E-4D14-4C75-BFF2-97A55AA1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B9E37-7C11-4DC1-9263-7F1E08A8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A0C85-9564-4348-8214-E34052D9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4369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2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77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48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0D6C-70A4-45D0-8930-DA4BBE7C793C}" type="datetimeFigureOut">
              <a:rPr lang="en-NZ" smtClean="0"/>
              <a:pPr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61D1AD81-E6B8-4757-A85E-A808ED3B3CC8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0029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3957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0625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3236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4846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9504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06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46DF-BD06-4329-8BD8-40C74EDF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85C88-F303-484E-8CDB-D5D9D17D3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CE9F8-C460-4D6E-A4C1-C2347A0C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6E63D-1A97-4D95-B088-802702E0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9F58F-6A2D-4C57-9C5B-EF12DEF8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805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8776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131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9840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40890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1220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0267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2245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5948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019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219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F937-0970-468E-9521-4B97A400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31150-9F05-40EB-81F8-BC26D6E66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91E45C-9A05-4B3F-B89E-7901E849B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3C1D8-170B-402E-9DC8-68508F36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45A8A-158A-4F2E-9896-850A40A3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EBEE2-6CBC-4C77-8839-8E9DD0998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184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35EA-C36C-457F-9F90-5232867F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726FA-F1B5-478D-9EC4-436BDC961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88B8C-C8E8-443E-8344-270143DC7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83DA4E-0286-4F44-B21A-8A9AAC06D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69582-E55B-4DD1-869E-7771F46C6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41AAED-DA96-483A-BCEB-0D56949E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D2908D-AB2B-425C-87ED-2AA65177E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25D501-2D68-4316-BC4F-2DAD8BCB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80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9AB5-1847-4BF4-9760-DB4AC3B9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5EFA2-6328-4BD7-8229-AC324911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EB1679-72F3-40D9-8959-46E319A0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02117-2496-4771-9747-12448611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373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6F3A4D-B6B4-4E02-AFE2-90D5A96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87EC8-5C7D-4273-82C6-B14A6746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F15D3-07FC-4BCB-A908-2E19E357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031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8392-5858-450A-8D9B-3EB92C3F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1D412-116F-4CF2-9008-B2AD3805E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58628-D550-4FDA-BD0E-16CB64234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1C236-95FD-49D7-AADF-17FD60F2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3256A-5DA5-4501-A24B-7A532B5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B9A4-4B10-4FB1-A9F3-4B65D2EA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987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E087-D5A5-47DA-89AD-96730B8A7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CA614-741F-4C3E-911D-ECA4974EE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63312-458C-4256-8C0C-69EF5FC32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9868B-C2EE-4F75-BDA6-03BF4DD6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95847-69A5-407B-9A4F-B3B72E5D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F0ADF-37D9-4A30-A9C3-F395218A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678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CDC9A3-5F16-4E71-8EE1-2CDE5D2CC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97112-5506-4264-BA47-A665231AF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935CB-ABEB-4F93-B8AF-C6787FB28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F62C0-529F-4957-923C-AC03797D980B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1F531-FC43-42D2-A95A-F26E99A2A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56475-C14C-43AF-80B6-3E0462C4B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93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2FDC1-8C7A-E64F-900F-A552767E8EB8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C278-191B-497A-A838-F446DD1F65C5}" type="datetimeFigureOut">
              <a:rPr lang="en-NZ" smtClean="0"/>
              <a:t>18/05/2020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62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torua" TargetMode="External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flickr.com/photos/wiifm69/2424168458/" TargetMode="Externa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lag_of_Japa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ommons.wikimedia.org/wiki/Mt._Fuji?uselang=ko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creativecommons.org/licenses/by-sa/3.0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Fichier:Eiffel_Tower_Day_Sept._2005_(10).jpg" TargetMode="External"/><Relationship Id="rId3" Type="http://schemas.openxmlformats.org/officeDocument/2006/relationships/hyperlink" Target="https://en.wikipedia.org/wiki/Geography_of_Australia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de.wikipedia.org/wiki/Hawaii" TargetMode="Externa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kcUul5LKn0?feature=oembe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iI7BIZLLwM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cGMl7597-wA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81" y="583096"/>
            <a:ext cx="6105194" cy="23986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Te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Reo</a:t>
            </a:r>
            <a:r>
              <a:rPr lang="en-US" i="1" dirty="0">
                <a:solidFill>
                  <a:srgbClr val="FFFFFF"/>
                </a:solidFill>
              </a:rPr>
              <a:t> Māori</a:t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Class 9 Week 11 (11 and 14 May)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5368" y="3429001"/>
            <a:ext cx="6105194" cy="2030896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Karakia/</a:t>
            </a:r>
            <a:r>
              <a:rPr lang="en-US" sz="2000" dirty="0" err="1">
                <a:solidFill>
                  <a:srgbClr val="FFFFFF"/>
                </a:solidFill>
              </a:rPr>
              <a:t>Waiata</a:t>
            </a:r>
            <a:r>
              <a:rPr lang="en-US" sz="2000" dirty="0">
                <a:solidFill>
                  <a:srgbClr val="FFFFFF"/>
                </a:solidFill>
              </a:rPr>
              <a:t>/</a:t>
            </a:r>
            <a:r>
              <a:rPr lang="en-US" sz="2000" dirty="0" err="1">
                <a:solidFill>
                  <a:srgbClr val="FFFFFF"/>
                </a:solidFill>
              </a:rPr>
              <a:t>Mihimihi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He </a:t>
            </a:r>
            <a:r>
              <a:rPr lang="en-US" sz="2000" dirty="0" err="1">
                <a:solidFill>
                  <a:srgbClr val="FFFFFF"/>
                </a:solidFill>
              </a:rPr>
              <a:t>Whakatauki</a:t>
            </a:r>
            <a:r>
              <a:rPr lang="en-US" sz="2000" dirty="0">
                <a:solidFill>
                  <a:srgbClr val="FFFFFF"/>
                </a:solidFill>
              </a:rPr>
              <a:t> / </a:t>
            </a:r>
            <a:r>
              <a:rPr lang="en-US" sz="2000" dirty="0" err="1">
                <a:solidFill>
                  <a:srgbClr val="FFFFFF"/>
                </a:solidFill>
              </a:rPr>
              <a:t>Kiiwaha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Pronunciation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Asking Where do you live and Where are you working?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Counting: Asking How many?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How many things, how many people?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How old are you?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Days of the Week and Months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 </a:t>
            </a:r>
            <a:r>
              <a:rPr lang="en-US" sz="2000" dirty="0" err="1">
                <a:solidFill>
                  <a:srgbClr val="FFFFFF"/>
                </a:solidFill>
              </a:rPr>
              <a:t>Whakamutunga</a:t>
            </a:r>
            <a:r>
              <a:rPr lang="en-US" sz="2000" dirty="0">
                <a:solidFill>
                  <a:srgbClr val="FFFFFF"/>
                </a:solidFill>
              </a:rPr>
              <a:t>: Closing Prayer- Kia Tau</a:t>
            </a:r>
          </a:p>
          <a:p>
            <a:pPr>
              <a:lnSpc>
                <a:spcPct val="90000"/>
              </a:lnSpc>
            </a:pPr>
            <a:endParaRPr lang="en-US" sz="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44B9D-5DAC-47A0-B8D8-3F126343E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6835"/>
            <a:ext cx="10515600" cy="5194852"/>
          </a:xfrm>
        </p:spPr>
        <p:txBody>
          <a:bodyPr>
            <a:normAutofit/>
          </a:bodyPr>
          <a:lstStyle/>
          <a:p>
            <a:r>
              <a:rPr lang="mi-NZ" dirty="0"/>
              <a:t>                          </a:t>
            </a:r>
            <a:br>
              <a:rPr lang="mi-NZ" dirty="0"/>
            </a:br>
            <a:r>
              <a:rPr lang="mi-NZ" dirty="0"/>
              <a:t>Ki mai Māori...</a:t>
            </a: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r>
              <a:rPr lang="mi-NZ" dirty="0"/>
              <a:t>Whakarongo</a:t>
            </a:r>
            <a:br>
              <a:rPr lang="mi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03803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C01C-14AD-4A03-B5DF-0926A5B3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185530"/>
            <a:ext cx="11913704" cy="6506818"/>
          </a:xfrm>
        </p:spPr>
        <p:txBody>
          <a:bodyPr>
            <a:normAutofit fontScale="90000"/>
          </a:bodyPr>
          <a:lstStyle/>
          <a:p>
            <a:br>
              <a:rPr lang="mi-NZ" dirty="0"/>
            </a:br>
            <a:br>
              <a:rPr lang="mi-NZ" dirty="0"/>
            </a:br>
            <a:r>
              <a:rPr lang="mi-NZ" dirty="0"/>
              <a:t>tae – tai</a:t>
            </a:r>
            <a:br>
              <a:rPr lang="mi-NZ" dirty="0"/>
            </a:br>
            <a:r>
              <a:rPr lang="mi-NZ" dirty="0"/>
              <a:t>tou – toa</a:t>
            </a:r>
            <a:br>
              <a:rPr lang="mi-NZ" dirty="0"/>
            </a:br>
            <a:r>
              <a:rPr lang="mi-NZ" dirty="0"/>
              <a:t>ria  - rau</a:t>
            </a:r>
            <a:br>
              <a:rPr lang="mi-NZ" dirty="0"/>
            </a:br>
            <a:r>
              <a:rPr lang="mi-NZ" dirty="0"/>
              <a:t>whiri – whiti</a:t>
            </a:r>
            <a:br>
              <a:rPr lang="mi-NZ" dirty="0"/>
            </a:br>
            <a:r>
              <a:rPr lang="mi-NZ" dirty="0"/>
              <a:t>rōro – tōro</a:t>
            </a:r>
            <a:br>
              <a:rPr lang="mi-NZ" dirty="0"/>
            </a:br>
            <a:r>
              <a:rPr lang="mi-NZ" dirty="0"/>
              <a:t>manaaki – tiaki</a:t>
            </a:r>
            <a:br>
              <a:rPr lang="mi-NZ" dirty="0"/>
            </a:br>
            <a:r>
              <a:rPr lang="mi-NZ" dirty="0"/>
              <a:t>manawa – whana</a:t>
            </a:r>
            <a:br>
              <a:rPr lang="mi-NZ" dirty="0"/>
            </a:br>
            <a:r>
              <a:rPr lang="mi-NZ" dirty="0"/>
              <a:t>ūpoko – ūhia</a:t>
            </a:r>
            <a:br>
              <a:rPr lang="mi-NZ" dirty="0"/>
            </a:br>
            <a:r>
              <a:rPr lang="mi-NZ" dirty="0"/>
              <a:t>Pīpiri – pīpī</a:t>
            </a:r>
            <a:br>
              <a:rPr lang="mi-NZ" dirty="0"/>
            </a:br>
            <a:r>
              <a:rPr lang="mi-NZ" dirty="0"/>
              <a:t>turanga -waewae</a:t>
            </a:r>
            <a:br>
              <a:rPr lang="mi-NZ" dirty="0"/>
            </a:br>
            <a:r>
              <a:rPr lang="mi-NZ" dirty="0"/>
              <a:t>tiu – piupiu.</a:t>
            </a:r>
            <a:br>
              <a:rPr lang="mi-NZ" dirty="0"/>
            </a:br>
            <a:br>
              <a:rPr lang="mi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27306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B6B03-A936-456C-98B2-C0664F31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470" y="164893"/>
            <a:ext cx="8229600" cy="6295869"/>
          </a:xfrm>
        </p:spPr>
        <p:txBody>
          <a:bodyPr>
            <a:normAutofit/>
          </a:bodyPr>
          <a:lstStyle/>
          <a:p>
            <a:endParaRPr lang="en-NZ" sz="2100" dirty="0"/>
          </a:p>
          <a:p>
            <a:r>
              <a:rPr lang="en-NZ" sz="2800" b="1" dirty="0"/>
              <a:t>How do we ask “ Where were you born?”</a:t>
            </a:r>
          </a:p>
          <a:p>
            <a:r>
              <a:rPr lang="en-NZ" sz="2800" b="1" dirty="0"/>
              <a:t>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 err="1"/>
              <a:t>koe</a:t>
            </a:r>
            <a:r>
              <a:rPr lang="en-NZ" sz="2800" b="1" dirty="0"/>
              <a:t> </a:t>
            </a:r>
            <a:r>
              <a:rPr lang="en-NZ" sz="2800" b="1" dirty="0" err="1"/>
              <a:t>ki</a:t>
            </a:r>
            <a:r>
              <a:rPr lang="en-NZ" sz="2800" b="1" dirty="0"/>
              <a:t> </a:t>
            </a:r>
            <a:r>
              <a:rPr lang="en-NZ" sz="2800" b="1" dirty="0" err="1"/>
              <a:t>hea</a:t>
            </a:r>
            <a:r>
              <a:rPr lang="en-NZ" sz="2800" b="1" dirty="0"/>
              <a:t>?</a:t>
            </a:r>
          </a:p>
          <a:p>
            <a:r>
              <a:rPr lang="en-NZ" sz="2800" b="1" dirty="0"/>
              <a:t> I + whanau + </a:t>
            </a:r>
            <a:r>
              <a:rPr lang="en-NZ" sz="2800" b="1" dirty="0" err="1"/>
              <a:t>mai</a:t>
            </a:r>
            <a:r>
              <a:rPr lang="en-NZ" sz="2800" b="1" dirty="0"/>
              <a:t> + subject + </a:t>
            </a:r>
            <a:r>
              <a:rPr lang="en-NZ" sz="2800" b="1" dirty="0" err="1"/>
              <a:t>ki</a:t>
            </a:r>
            <a:r>
              <a:rPr lang="en-NZ" sz="2800" b="1" dirty="0"/>
              <a:t> + Place or place name.   </a:t>
            </a:r>
          </a:p>
          <a:p>
            <a:endParaRPr lang="en-NZ" sz="2800" b="1" dirty="0"/>
          </a:p>
          <a:p>
            <a:pPr marL="0" indent="0">
              <a:buNone/>
            </a:pPr>
            <a:r>
              <a:rPr lang="en-NZ" sz="2800" b="1" dirty="0"/>
              <a:t>          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 err="1">
                <a:solidFill>
                  <a:srgbClr val="FF0000"/>
                </a:solidFill>
              </a:rPr>
              <a:t>koe</a:t>
            </a:r>
            <a:r>
              <a:rPr lang="en-NZ" sz="2800" b="1" dirty="0"/>
              <a:t> </a:t>
            </a:r>
            <a:r>
              <a:rPr lang="en-NZ" sz="2800" b="1" dirty="0" err="1"/>
              <a:t>ki</a:t>
            </a:r>
            <a:r>
              <a:rPr lang="en-NZ" sz="2800" b="1" dirty="0"/>
              <a:t> </a:t>
            </a:r>
            <a:r>
              <a:rPr lang="en-NZ" sz="2800" b="1" dirty="0" err="1">
                <a:solidFill>
                  <a:srgbClr val="FF0000"/>
                </a:solidFill>
              </a:rPr>
              <a:t>hea</a:t>
            </a:r>
            <a:r>
              <a:rPr lang="en-NZ" sz="2800" b="1" dirty="0"/>
              <a:t>?</a:t>
            </a:r>
          </a:p>
          <a:p>
            <a:pPr marL="0" indent="0">
              <a:buNone/>
            </a:pPr>
            <a:r>
              <a:rPr lang="en-NZ" sz="2800" b="1" dirty="0"/>
              <a:t>          Where were you born?</a:t>
            </a:r>
          </a:p>
          <a:p>
            <a:pPr marL="0" indent="0">
              <a:buNone/>
            </a:pPr>
            <a:r>
              <a:rPr lang="en-NZ" sz="2800" b="1" dirty="0"/>
              <a:t> “I” is past tense unlike previous sentence  </a:t>
            </a:r>
          </a:p>
          <a:p>
            <a:pPr marL="0" indent="0">
              <a:buNone/>
            </a:pPr>
            <a:r>
              <a:rPr lang="en-NZ" sz="2800" b="1" dirty="0"/>
              <a:t>  structures.</a:t>
            </a:r>
          </a:p>
          <a:p>
            <a:pPr marL="0" indent="0">
              <a:buNone/>
            </a:pPr>
            <a:r>
              <a:rPr lang="en-NZ" sz="2800" b="1" dirty="0"/>
              <a:t>       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>
                <a:solidFill>
                  <a:srgbClr val="FF0000"/>
                </a:solidFill>
              </a:rPr>
              <a:t>ahau </a:t>
            </a:r>
            <a:r>
              <a:rPr lang="en-NZ" sz="2800" b="1" dirty="0" err="1">
                <a:solidFill>
                  <a:schemeClr val="tx1"/>
                </a:solidFill>
              </a:rPr>
              <a:t>ki</a:t>
            </a:r>
            <a:r>
              <a:rPr lang="en-NZ" sz="2800" b="1" dirty="0">
                <a:solidFill>
                  <a:schemeClr val="tx1"/>
                </a:solidFill>
              </a:rPr>
              <a:t> </a:t>
            </a:r>
            <a:r>
              <a:rPr lang="en-NZ" sz="2800" b="1" dirty="0" err="1">
                <a:solidFill>
                  <a:schemeClr val="tx1"/>
                </a:solidFill>
              </a:rPr>
              <a:t>Tāmakimakaurau</a:t>
            </a:r>
            <a:r>
              <a:rPr lang="en-NZ" sz="28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NZ" sz="2800" b="1" dirty="0">
                <a:solidFill>
                  <a:schemeClr val="tx1"/>
                </a:solidFill>
              </a:rPr>
              <a:t>       </a:t>
            </a:r>
            <a:r>
              <a:rPr lang="en-NZ" sz="2800" b="1" dirty="0">
                <a:solidFill>
                  <a:srgbClr val="FF0000"/>
                </a:solidFill>
              </a:rPr>
              <a:t>I</a:t>
            </a:r>
            <a:r>
              <a:rPr lang="en-NZ" sz="2800" b="1" dirty="0">
                <a:solidFill>
                  <a:schemeClr val="tx1"/>
                </a:solidFill>
              </a:rPr>
              <a:t> was born in </a:t>
            </a:r>
            <a:r>
              <a:rPr lang="en-NZ" sz="2800" b="1" dirty="0">
                <a:solidFill>
                  <a:srgbClr val="FF0000"/>
                </a:solidFill>
              </a:rPr>
              <a:t>Auckland.</a:t>
            </a:r>
          </a:p>
        </p:txBody>
      </p:sp>
    </p:spTree>
    <p:extLst>
      <p:ext uri="{BB962C8B-B14F-4D97-AF65-F5344CB8AC3E}">
        <p14:creationId xmlns:p14="http://schemas.microsoft.com/office/powerpoint/2010/main" val="1551690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A close up of a sign&#10;&#10;Description automatically generated">
            <a:extLst>
              <a:ext uri="{FF2B5EF4-FFF2-40B4-BE49-F238E27FC236}">
                <a16:creationId xmlns:a16="http://schemas.microsoft.com/office/drawing/2014/main" id="{3BDA28B7-2D96-43A5-AAD6-98DEA26A29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965" r="21688" b="-1"/>
          <a:stretch/>
        </p:blipFill>
        <p:spPr>
          <a:xfrm>
            <a:off x="6095999" y="3481338"/>
            <a:ext cx="5941256" cy="3176603"/>
          </a:xfrm>
          <a:prstGeom prst="rect">
            <a:avLst/>
          </a:prstGeom>
        </p:spPr>
      </p:pic>
      <p:pic>
        <p:nvPicPr>
          <p:cNvPr id="11" name="Content Placeholder 10" descr="A large white building&#10;&#10;Description automatically generated">
            <a:extLst>
              <a:ext uri="{FF2B5EF4-FFF2-40B4-BE49-F238E27FC236}">
                <a16:creationId xmlns:a16="http://schemas.microsoft.com/office/drawing/2014/main" id="{A7E8475C-FD58-4327-9770-0A00A93583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2832" r="-1" b="-1"/>
          <a:stretch/>
        </p:blipFill>
        <p:spPr>
          <a:xfrm>
            <a:off x="6096000" y="298527"/>
            <a:ext cx="5941256" cy="33828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6BA36-4C0F-488B-A608-C8EC5918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298520"/>
            <a:ext cx="5786509" cy="61022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whanau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 Das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whanau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 Das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…………..?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A75C5A4-E27C-47B2-94F1-520A4D2D49C9}"/>
              </a:ext>
            </a:extLst>
          </p:cNvPr>
          <p:cNvSpPr txBox="1"/>
          <p:nvPr/>
        </p:nvSpPr>
        <p:spPr>
          <a:xfrm>
            <a:off x="9884958" y="6657949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en.wikipedia.org/wiki/Rotoru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97DE93-7853-4BE0-A96B-6F3F5C15F946}"/>
              </a:ext>
            </a:extLst>
          </p:cNvPr>
          <p:cNvSpPr txBox="1"/>
          <p:nvPr/>
        </p:nvSpPr>
        <p:spPr>
          <a:xfrm>
            <a:off x="9751908" y="3481346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 tooltip="https://www.flickr.com/photos/wiifm69/2424168458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008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2A5D-50F5-4BA4-A607-FD807F4D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3515484"/>
          </a:xfrm>
        </p:spPr>
        <p:txBody>
          <a:bodyPr>
            <a:normAutofit/>
          </a:bodyPr>
          <a:lstStyle/>
          <a:p>
            <a:r>
              <a:rPr lang="en-NZ" dirty="0"/>
              <a:t>I whanau </a:t>
            </a:r>
            <a:r>
              <a:rPr lang="en-NZ" dirty="0" err="1"/>
              <a:t>mai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ia</a:t>
            </a:r>
            <a:r>
              <a:rPr lang="en-NZ" dirty="0"/>
              <a:t> </a:t>
            </a:r>
            <a:r>
              <a:rPr lang="en-NZ" dirty="0" err="1"/>
              <a:t>ki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hea</a:t>
            </a:r>
            <a:r>
              <a:rPr lang="en-NZ" dirty="0"/>
              <a:t>?</a:t>
            </a:r>
            <a:br>
              <a:rPr lang="en-NZ" dirty="0"/>
            </a:br>
            <a:br>
              <a:rPr lang="en-NZ" dirty="0"/>
            </a:br>
            <a:r>
              <a:rPr lang="en-NZ" dirty="0"/>
              <a:t>I whanau </a:t>
            </a:r>
            <a:r>
              <a:rPr lang="en-NZ" dirty="0" err="1"/>
              <a:t>mai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ia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ki</a:t>
            </a:r>
            <a:r>
              <a:rPr lang="en-NZ" dirty="0">
                <a:solidFill>
                  <a:srgbClr val="FF0000"/>
                </a:solidFill>
              </a:rPr>
              <a:t> ____________</a:t>
            </a:r>
            <a:br>
              <a:rPr lang="en-NZ" dirty="0"/>
            </a:br>
            <a:endParaRPr lang="en-NZ" dirty="0"/>
          </a:p>
        </p:txBody>
      </p:sp>
      <p:pic>
        <p:nvPicPr>
          <p:cNvPr id="7" name="Content Placeholder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7DA0E7-B26B-42AE-A93B-67B5AFF76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01528" y="4121834"/>
            <a:ext cx="3038090" cy="200432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9F91F5-4439-4A1C-85F0-C8D3DFF2AAB4}"/>
              </a:ext>
            </a:extLst>
          </p:cNvPr>
          <p:cNvSpPr txBox="1"/>
          <p:nvPr/>
        </p:nvSpPr>
        <p:spPr>
          <a:xfrm>
            <a:off x="2701528" y="6126163"/>
            <a:ext cx="30380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Flag_of_Japan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4" tooltip="https://creativecommons.org/licenses/by-sa/3.0/"/>
              </a:rPr>
              <a:t>CC BY-SA</a:t>
            </a:r>
            <a:endParaRPr lang="en-NZ" sz="900"/>
          </a:p>
        </p:txBody>
      </p:sp>
      <p:pic>
        <p:nvPicPr>
          <p:cNvPr id="10" name="Picture 9" descr="A large body of water surrounded by trees&#10;&#10;Description automatically generated">
            <a:extLst>
              <a:ext uri="{FF2B5EF4-FFF2-40B4-BE49-F238E27FC236}">
                <a16:creationId xmlns:a16="http://schemas.microsoft.com/office/drawing/2014/main" id="{BF4DC863-DC21-4572-B25B-D5A5BC910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96000" y="3790122"/>
            <a:ext cx="5124284" cy="24559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915112-EA1C-4519-A95D-42CB01060E1F}"/>
              </a:ext>
            </a:extLst>
          </p:cNvPr>
          <p:cNvSpPr txBox="1"/>
          <p:nvPr/>
        </p:nvSpPr>
        <p:spPr>
          <a:xfrm>
            <a:off x="6096000" y="6858000"/>
            <a:ext cx="51242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6" tooltip="https://commons.wikimedia.org/wiki/Mt._Fuji?uselang=ko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4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148591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1A5C4-360A-4724-A35B-055907829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902" y="274638"/>
            <a:ext cx="8994098" cy="6261073"/>
          </a:xfrm>
        </p:spPr>
        <p:txBody>
          <a:bodyPr>
            <a:normAutofit fontScale="90000"/>
          </a:bodyPr>
          <a:lstStyle/>
          <a:p>
            <a:pPr marL="257175" indent="-257175" defTabSz="342900">
              <a:spcBef>
                <a:spcPts val="750"/>
              </a:spcBef>
              <a:defRPr/>
            </a:pP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How do we ask, “Where did you grow up?”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Where did you grow up?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ahau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Aotearoa.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I grew up in Aotearoa.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Note about I and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…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mai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 towards) –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atu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(away)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– upwards –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iho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(downwards)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489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E72818-470A-4C6D-9041-C9074AB9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6" y="478303"/>
            <a:ext cx="4081695" cy="18502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>
              <a:lnSpc>
                <a:spcPct val="90000"/>
              </a:lnSpc>
            </a:pP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Vera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6FD23-67C7-4EFC-B321-D093B842F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299" y="2474260"/>
            <a:ext cx="4393485" cy="3677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57B22F-72C5-4658-8936-99F54DA90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7732836" y="275885"/>
            <a:ext cx="4272384" cy="30655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E608E4-40D4-4031-BF19-697D110FE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8008706" y="3555124"/>
            <a:ext cx="3053487" cy="3053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23A75-4ACD-4D6A-9C32-69EE13FAEAEC}"/>
              </a:ext>
            </a:extLst>
          </p:cNvPr>
          <p:cNvSpPr txBox="1"/>
          <p:nvPr/>
        </p:nvSpPr>
        <p:spPr>
          <a:xfrm>
            <a:off x="7716976" y="3391469"/>
            <a:ext cx="3727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Geography_of_Australia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  <p:pic>
        <p:nvPicPr>
          <p:cNvPr id="10" name="Content Placeholder 9" descr="A large clock tower in front of a building&#10;&#10;Description automatically generated">
            <a:extLst>
              <a:ext uri="{FF2B5EF4-FFF2-40B4-BE49-F238E27FC236}">
                <a16:creationId xmlns:a16="http://schemas.microsoft.com/office/drawing/2014/main" id="{5B8D3458-ED34-4606-85E8-425C8D7FC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879952" y="273050"/>
            <a:ext cx="2796739" cy="585311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7AD1B3-6945-4C10-A2FB-DA26215E6420}"/>
              </a:ext>
            </a:extLst>
          </p:cNvPr>
          <p:cNvSpPr txBox="1"/>
          <p:nvPr/>
        </p:nvSpPr>
        <p:spPr>
          <a:xfrm>
            <a:off x="6619168" y="6126163"/>
            <a:ext cx="35955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8" tooltip="http://fr.wikipedia.org/wiki/Fichier:Eiffel_Tower_Day_Sept._2005_(10).jpg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1672208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90D4B-704D-4C90-8E9B-6FC16EC2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7" y="251791"/>
            <a:ext cx="11701669" cy="6414052"/>
          </a:xfrm>
        </p:spPr>
        <p:txBody>
          <a:bodyPr>
            <a:normAutofit fontScale="90000"/>
          </a:bodyPr>
          <a:lstStyle/>
          <a:p>
            <a:br>
              <a:rPr lang="en-NZ" dirty="0"/>
            </a:br>
            <a:br>
              <a:rPr lang="en-NZ" dirty="0"/>
            </a:br>
            <a:r>
              <a:rPr lang="en-NZ" dirty="0"/>
              <a:t>Counting –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tatau</a:t>
            </a:r>
            <a:r>
              <a:rPr lang="en-NZ" dirty="0"/>
              <a:t>.</a:t>
            </a:r>
            <a:br>
              <a:rPr lang="en-NZ" dirty="0"/>
            </a:br>
            <a:br>
              <a:rPr lang="en-NZ" dirty="0"/>
            </a:br>
            <a:r>
              <a:rPr lang="en-NZ" dirty="0"/>
              <a:t>Recap – How many things?</a:t>
            </a:r>
            <a:br>
              <a:rPr lang="en-NZ" dirty="0"/>
            </a:br>
            <a:r>
              <a:rPr lang="en-NZ" dirty="0"/>
              <a:t>               How many people?</a:t>
            </a:r>
            <a:br>
              <a:rPr lang="en-NZ" dirty="0"/>
            </a:br>
            <a:r>
              <a:rPr lang="en-NZ" dirty="0"/>
              <a:t>               How young are you?</a:t>
            </a:r>
            <a:br>
              <a:rPr lang="en-NZ" dirty="0"/>
            </a:br>
            <a:r>
              <a:rPr lang="en-NZ" dirty="0"/>
              <a:t>               How young is he/she?</a:t>
            </a:r>
            <a:br>
              <a:rPr lang="en-NZ" dirty="0"/>
            </a:br>
            <a:r>
              <a:rPr lang="en-NZ" dirty="0"/>
              <a:t>               How young is Das?</a:t>
            </a:r>
            <a:br>
              <a:rPr lang="en-NZ" dirty="0"/>
            </a:br>
            <a:br>
              <a:rPr lang="en-NZ" dirty="0"/>
            </a:br>
            <a:r>
              <a:rPr lang="en-NZ" dirty="0"/>
              <a:t>Counting numbers 2-9 and 20-99.</a:t>
            </a:r>
            <a:br>
              <a:rPr lang="en-NZ" dirty="0"/>
            </a:br>
            <a:r>
              <a:rPr lang="en-NZ" dirty="0"/>
              <a:t>Ordinal numbers -1st, -2</a:t>
            </a:r>
            <a:r>
              <a:rPr lang="en-NZ" baseline="30000" dirty="0"/>
              <a:t>nd</a:t>
            </a:r>
            <a:r>
              <a:rPr lang="en-NZ" dirty="0"/>
              <a:t>, -3</a:t>
            </a:r>
            <a:r>
              <a:rPr lang="en-NZ" baseline="30000" dirty="0"/>
              <a:t>rd, </a:t>
            </a:r>
            <a:r>
              <a:rPr lang="en-NZ" dirty="0"/>
              <a:t>– 4</a:t>
            </a:r>
            <a:r>
              <a:rPr lang="en-NZ" baseline="30000" dirty="0"/>
              <a:t>th</a:t>
            </a:r>
            <a:r>
              <a:rPr lang="en-NZ" dirty="0"/>
              <a:t>, – 5</a:t>
            </a:r>
            <a:r>
              <a:rPr lang="en-NZ" baseline="30000" dirty="0"/>
              <a:t>th</a:t>
            </a:r>
            <a:r>
              <a:rPr lang="en-NZ" dirty="0"/>
              <a:t>, – 6</a:t>
            </a:r>
            <a:r>
              <a:rPr lang="en-NZ" baseline="30000" dirty="0"/>
              <a:t>th,  etc…</a:t>
            </a:r>
            <a:br>
              <a:rPr lang="en-NZ" baseline="30000" dirty="0"/>
            </a:br>
            <a:br>
              <a:rPr lang="en-NZ" baseline="30000" dirty="0"/>
            </a:br>
            <a:br>
              <a:rPr lang="en-NZ" sz="4900" baseline="30000" dirty="0"/>
            </a:br>
            <a:endParaRPr lang="en-NZ" sz="4900" dirty="0"/>
          </a:p>
        </p:txBody>
      </p:sp>
    </p:spTree>
    <p:extLst>
      <p:ext uri="{BB962C8B-B14F-4D97-AF65-F5344CB8AC3E}">
        <p14:creationId xmlns:p14="http://schemas.microsoft.com/office/powerpoint/2010/main" val="3867087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E739FF-F1E9-44AD-9FC6-AA1AA2F8DD55}"/>
              </a:ext>
            </a:extLst>
          </p:cNvPr>
          <p:cNvSpPr txBox="1"/>
          <p:nvPr/>
        </p:nvSpPr>
        <p:spPr>
          <a:xfrm>
            <a:off x="172278" y="225287"/>
            <a:ext cx="1179443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Counting (10-100)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By now, you have learnt the numbers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1 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through to 10. Learning the numbers 10 to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builds on the numbers you have learnt and as long as you know the numbers 1-10 then you will have little trouble with this work. Look at the following numbers below: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Use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before 2 to 9 and 20 to 99.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Let’s count from 1 - 19; 20 – 35; 90 -105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1,2,3,4,5,6,7,8,9,10, 11,12,13,14,15,16,17,18,19,20.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20,21,22,23,24,25,26,27,28,29,30,31,32,33,34,35.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90,91,92,93,94,95,96,97,98,99,100, 101,102,103,104,105.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1000, 1001,1002, 2000, 2003,2004, 3000, 3005, 3006, 4000 4007,4008, 4009, 5000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10,000, 20,000. 30,000.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en-NZ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95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8EFB-A4DB-4146-93A3-F92CF2AFA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Online Media 3" title="08 Ko Te Whaea">
            <a:hlinkClick r:id="" action="ppaction://media"/>
            <a:extLst>
              <a:ext uri="{FF2B5EF4-FFF2-40B4-BE49-F238E27FC236}">
                <a16:creationId xmlns:a16="http://schemas.microsoft.com/office/drawing/2014/main" id="{7B3EECD2-D0CE-44CB-8693-C5C913DF142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105156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92169-8866-47DA-BD98-86C547C99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549567"/>
          </a:xfrm>
        </p:spPr>
        <p:txBody>
          <a:bodyPr>
            <a:normAutofit/>
          </a:bodyPr>
          <a:lstStyle/>
          <a:p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hōnore</a:t>
            </a:r>
            <a:r>
              <a:rPr lang="en-NZ" sz="3600" dirty="0">
                <a:latin typeface="Arial Nova" panose="020B0504020202020204" pitchFamily="34" charset="0"/>
              </a:rPr>
              <a:t>, he </a:t>
            </a:r>
            <a:r>
              <a:rPr lang="en-NZ" sz="3600" dirty="0" err="1">
                <a:latin typeface="Arial Nova" panose="020B0504020202020204" pitchFamily="34" charset="0"/>
              </a:rPr>
              <a:t>korōria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maungārongo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whenua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whakaaro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pai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tāngata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katoa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Hangā</a:t>
            </a:r>
            <a:r>
              <a:rPr lang="en-NZ" sz="3600" dirty="0">
                <a:latin typeface="Arial Nova" panose="020B0504020202020204" pitchFamily="34" charset="0"/>
              </a:rPr>
              <a:t> e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 he </a:t>
            </a:r>
            <a:r>
              <a:rPr lang="en-NZ" sz="3600" dirty="0" err="1">
                <a:latin typeface="Arial Nova" panose="020B0504020202020204" pitchFamily="34" charset="0"/>
              </a:rPr>
              <a:t>ngākau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Ki roto,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 o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Whakatōngia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wairua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tapu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awhina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tohutohu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ā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ako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mahi </a:t>
            </a:r>
            <a:r>
              <a:rPr lang="en-NZ" sz="3600" dirty="0" err="1">
                <a:latin typeface="Arial Nova" panose="020B0504020202020204" pitchFamily="34" charset="0"/>
              </a:rPr>
              <a:t>mō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rā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Amine.</a:t>
            </a:r>
          </a:p>
        </p:txBody>
      </p:sp>
    </p:spTree>
    <p:extLst>
      <p:ext uri="{BB962C8B-B14F-4D97-AF65-F5344CB8AC3E}">
        <p14:creationId xmlns:p14="http://schemas.microsoft.com/office/powerpoint/2010/main" val="4291319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0ED3C-E6C7-489A-B258-A39FC612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852" y="624110"/>
            <a:ext cx="9872761" cy="3192516"/>
          </a:xfrm>
        </p:spPr>
        <p:txBody>
          <a:bodyPr>
            <a:normAutofit/>
          </a:bodyPr>
          <a:lstStyle/>
          <a:p>
            <a:r>
              <a:rPr lang="en-NZ" sz="5400" dirty="0"/>
              <a:t>Karakia </a:t>
            </a:r>
            <a:r>
              <a:rPr lang="en-NZ" sz="5400" dirty="0" err="1"/>
              <a:t>Whakamutunga</a:t>
            </a:r>
            <a:endParaRPr lang="en-NZ" sz="5400" dirty="0"/>
          </a:p>
        </p:txBody>
      </p:sp>
    </p:spTree>
    <p:extLst>
      <p:ext uri="{BB962C8B-B14F-4D97-AF65-F5344CB8AC3E}">
        <p14:creationId xmlns:p14="http://schemas.microsoft.com/office/powerpoint/2010/main" val="175229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3FFE36-263D-44B2-B74C-AE9D380F6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 mea a Ihu… – Jesus said…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539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C88C6-A44D-40EB-A0A8-60253C2A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147" y="1122362"/>
            <a:ext cx="10164417" cy="37279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whakatauki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Manaaki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katoa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 kind to all.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kiiwaha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etcetera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etcetera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941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BD04-2EA6-42E4-A228-B4C119DC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026" name="Picture 2" descr="A Haka Mana | Maori words, Maori songs, Maori">
            <a:extLst>
              <a:ext uri="{FF2B5EF4-FFF2-40B4-BE49-F238E27FC236}">
                <a16:creationId xmlns:a16="http://schemas.microsoft.com/office/drawing/2014/main" id="{2974DBA6-31D2-48F3-A7A5-E71A8935F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9" y="365125"/>
            <a:ext cx="11366694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425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nline Media 3" title="A ha ka ma na slow and fast">
            <a:hlinkClick r:id="" action="ppaction://media"/>
            <a:extLst>
              <a:ext uri="{FF2B5EF4-FFF2-40B4-BE49-F238E27FC236}">
                <a16:creationId xmlns:a16="http://schemas.microsoft.com/office/drawing/2014/main" id="{09EBE934-7A18-4EED-B9D5-69B0BBC1D75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530" y="159026"/>
            <a:ext cx="11820940" cy="6559826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39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06099-7C66-492E-A2D0-F7068D90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083212"/>
            <a:ext cx="7080738" cy="4332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wiki: Days of the week.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Rāhina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Raapa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Rāpare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Rāmere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Rāhoroi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e…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Sung to the tune of the banana boat song.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NZ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80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72B8A-1798-45AD-8F44-13B364B6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r>
              <a:rPr lang="en-NZ" sz="4800">
                <a:solidFill>
                  <a:srgbClr val="FFFFFF"/>
                </a:solidFill>
              </a:rPr>
              <a:t>Ngā marama o te tau; Months of the year.</a:t>
            </a:r>
          </a:p>
        </p:txBody>
      </p:sp>
      <p:pic>
        <p:nvPicPr>
          <p:cNvPr id="2050" name="Picture 2" descr="Poster to share the months of the year in Māori. Free and printable from Classroom Treasures.">
            <a:extLst>
              <a:ext uri="{FF2B5EF4-FFF2-40B4-BE49-F238E27FC236}">
                <a16:creationId xmlns:a16="http://schemas.microsoft.com/office/drawing/2014/main" id="{089A53A0-EA2B-431F-BF02-3796A4179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7760" y="126608"/>
            <a:ext cx="7033845" cy="652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76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67C5-2DB9-4886-8DC5-435C0455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mi-NZ" dirty="0"/>
            </a:br>
            <a:r>
              <a:rPr lang="mi-NZ" dirty="0"/>
              <a:t>Te Maramataka o Te Reo Carey e</a:t>
            </a:r>
            <a:br>
              <a:rPr lang="mi-NZ" dirty="0"/>
            </a:br>
            <a:endParaRPr lang="en-NZ" dirty="0"/>
          </a:p>
        </p:txBody>
      </p:sp>
      <p:pic>
        <p:nvPicPr>
          <p:cNvPr id="3" name="Online Media 2" title="Maramataka - Months of the year">
            <a:hlinkClick r:id="" action="ppaction://media"/>
            <a:extLst>
              <a:ext uri="{FF2B5EF4-FFF2-40B4-BE49-F238E27FC236}">
                <a16:creationId xmlns:a16="http://schemas.microsoft.com/office/drawing/2014/main" id="{0C0F43C1-EB1C-4AB2-9533-C4FE5D2097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5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786</Words>
  <Application>Microsoft Office PowerPoint</Application>
  <PresentationFormat>Widescreen</PresentationFormat>
  <Paragraphs>56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 Nova</vt:lpstr>
      <vt:lpstr>Calibri</vt:lpstr>
      <vt:lpstr>Calibri Light</vt:lpstr>
      <vt:lpstr>Century Gothic</vt:lpstr>
      <vt:lpstr>Roboto</vt:lpstr>
      <vt:lpstr>Wingdings 3</vt:lpstr>
      <vt:lpstr>Office Theme</vt:lpstr>
      <vt:lpstr>1_Office Theme</vt:lpstr>
      <vt:lpstr>Wisp</vt:lpstr>
      <vt:lpstr>Te Reo Māori Class 9 Week 11 (11 and 14 May)</vt:lpstr>
      <vt:lpstr>He hōnore, he korōria ki te Atua He maungārongo ki te whenua He whakaaro pai ki ngā tāngata katoa Hangā e te Atua he ngākau hou Ki roto, ki tēnā, ki tēnā o mātou Whakatōngia tō wairua tapu Hei awhina, hei tohutohu i ā mātou hei ako hoki i ngā mahi mō tēnei rā Amine.</vt:lpstr>
      <vt:lpstr>Ka mea a Ihu… – Jesus said…</vt:lpstr>
      <vt:lpstr>He whakatauki: Manaaki te katoa Be kind to all.  He kiiwaha: te mea…te mea… etcetera etcetera</vt:lpstr>
      <vt:lpstr>PowerPoint Presentation</vt:lpstr>
      <vt:lpstr>PowerPoint Presentation</vt:lpstr>
      <vt:lpstr>Ngā rā o te wiki: Days of the week. Rāhina Rātu Raapa Rāpare Rāmere Rāhoroi Rātapu, Rātapu Anei ngā rā o te wiki nei e…  Sung to the tune of the banana boat song. </vt:lpstr>
      <vt:lpstr>Ngā marama o te tau; Months of the year.</vt:lpstr>
      <vt:lpstr> Te Maramataka o Te Reo Carey e </vt:lpstr>
      <vt:lpstr>                           Ki mai Māori...     Whakarongo </vt:lpstr>
      <vt:lpstr>  tae – tai tou – toa ria  - rau whiri – whiti rōro – tōro manaaki – tiaki manawa – whana ūpoko – ūhia Pīpiri – pīpī turanga -waewae tiu – piupiu.  </vt:lpstr>
      <vt:lpstr>PowerPoint Presentation</vt:lpstr>
      <vt:lpstr>I whanau mai a Das ki hea?    I whanau mai a Das ki…………..?</vt:lpstr>
      <vt:lpstr>I whanau mai ia ki hea?  I whanau mai ia ki ____________ </vt:lpstr>
      <vt:lpstr>How do we ask, “Where did you grow up?”  I tipu ake koe ki hea?  I + tipu + ake + koe + ki + hea?  I tipu ake koe ki hea? Where did you grow up?  I tipu ake ahau ki Aotearoa. I grew up in Aotearoa.  Note about I and ake…  mai ( towards) – atu (away) ake – upwards – iho (downwards) </vt:lpstr>
      <vt:lpstr>I tipu ake a Vera ki hea?  I tipu ake koe ki hea?</vt:lpstr>
      <vt:lpstr>  Counting – Te tatau.  Recap – How many things?                How many people?                How young are you?                How young is he/she?                How young is Das?  Counting numbers 2-9 and 20-99. Ordinal numbers -1st, -2nd, -3rd, – 4th, – 5th, – 6th,  etc…   </vt:lpstr>
      <vt:lpstr>PowerPoint Presentation</vt:lpstr>
      <vt:lpstr>PowerPoint Presentation</vt:lpstr>
      <vt:lpstr>Karakia Whakamutunga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Reo Māori Class 8 Week 10 (1 and 4 May)</dc:title>
  <dc:creator>Lorraine Taogaga</dc:creator>
  <cp:lastModifiedBy>Lorraine Taogaga</cp:lastModifiedBy>
  <cp:revision>2</cp:revision>
  <dcterms:created xsi:type="dcterms:W3CDTF">2020-05-06T12:29:17Z</dcterms:created>
  <dcterms:modified xsi:type="dcterms:W3CDTF">2020-05-18T05:58:39Z</dcterms:modified>
</cp:coreProperties>
</file>