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7" r:id="rId4"/>
    <p:sldId id="256" r:id="rId5"/>
    <p:sldId id="258" r:id="rId6"/>
    <p:sldId id="260" r:id="rId7"/>
    <p:sldId id="259" r:id="rId8"/>
    <p:sldId id="261" r:id="rId9"/>
    <p:sldId id="262" r:id="rId10"/>
    <p:sldId id="263" r:id="rId11"/>
    <p:sldId id="287" r:id="rId12"/>
    <p:sldId id="288" r:id="rId13"/>
    <p:sldId id="300" r:id="rId14"/>
    <p:sldId id="299" r:id="rId15"/>
    <p:sldId id="301" r:id="rId16"/>
    <p:sldId id="264" r:id="rId17"/>
    <p:sldId id="310" r:id="rId18"/>
    <p:sldId id="312" r:id="rId19"/>
    <p:sldId id="311" r:id="rId20"/>
    <p:sldId id="314" r:id="rId21"/>
    <p:sldId id="313" r:id="rId22"/>
    <p:sldId id="315" r:id="rId23"/>
    <p:sldId id="320" r:id="rId24"/>
    <p:sldId id="31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44BE-F9AF-4123-BED1-FF5E01F73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5120B-2022-4C27-B22C-4A76FAE57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E41C-09D6-4918-B3AC-CADCC5BE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AA41D-123A-4DA1-97CE-C8FBF82C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7B36-8017-424E-8D96-05B7C5A4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921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95EA-2511-4ADB-854A-7E704259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877EE-7CE5-49B6-A857-4024123D1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D14E4-FB92-4A7F-828A-5BFC5117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DA0C9-D9F0-4832-9298-80B853A8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E8371-89AD-4514-870E-74EC3920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326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2541D-AFE9-4EB0-927B-E731F29EF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F0A55-0B2E-4C35-99B1-9D2680FB7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1C2AB-73D3-4D16-A646-625C57BB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3E1B4-98C4-4619-93B4-C7231BFB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F5406-592B-49F2-A2EB-D4F22326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19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1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9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8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4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7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A77C-6294-4F2A-BF85-2C2D910B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52D7-977D-4528-BA1A-E1BE26668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9F77E-4D14-4C75-BFF2-97A55AA1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B9E37-7C11-4DC1-9263-7F1E08A8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0C85-9564-4348-8214-E34052D9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4369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2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7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48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0D6C-70A4-45D0-8930-DA4BBE7C793C}" type="datetimeFigureOut">
              <a:rPr lang="en-NZ" smtClean="0"/>
              <a:pPr/>
              <a:t>6/05/2020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1D1AD81-E6B8-4757-A85E-A808ED3B3CC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0029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3957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0625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3236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4846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504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061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46DF-BD06-4329-8BD8-40C74EDF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85C88-F303-484E-8CDB-D5D9D17D3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CE9F8-C460-4D6E-A4C1-C2347A0C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6E63D-1A97-4D95-B088-802702E0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F58F-6A2D-4C57-9C5B-EF12DEF8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8052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8776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8131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9840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0890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220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0267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245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5948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0191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219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F937-0970-468E-9521-4B97A400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31150-9F05-40EB-81F8-BC26D6E66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1E45C-9A05-4B3F-B89E-7901E849B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3C1D8-170B-402E-9DC8-68508F36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45A8A-158A-4F2E-9896-850A40A3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EBEE2-6CBC-4C77-8839-8E9DD099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184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35EA-C36C-457F-9F90-5232867F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726FA-F1B5-478D-9EC4-436BDC961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88B8C-C8E8-443E-8344-270143DC7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3DA4E-0286-4F44-B21A-8A9AAC06D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69582-E55B-4DD1-869E-7771F46C6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41AAED-DA96-483A-BCEB-0D56949E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D2908D-AB2B-425C-87ED-2AA65177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5D501-2D68-4316-BC4F-2DAD8BCB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80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9AB5-1847-4BF4-9760-DB4AC3B9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C5EFA2-6328-4BD7-8229-AC324911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B1679-72F3-40D9-8959-46E319A0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02117-2496-4771-9747-12448611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373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F3A4D-B6B4-4E02-AFE2-90D5A962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87EC8-5C7D-4273-82C6-B14A6746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F15D3-07FC-4BCB-A908-2E19E357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031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8392-5858-450A-8D9B-3EB92C3F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D412-116F-4CF2-9008-B2AD3805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58628-D550-4FDA-BD0E-16CB64234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1C236-95FD-49D7-AADF-17FD60F2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3256A-5DA5-4501-A24B-7A532B5D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7B9A4-4B10-4FB1-A9F3-4B65D2EA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987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E087-D5A5-47DA-89AD-96730B8A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CA614-741F-4C3E-911D-ECA4974EE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63312-458C-4256-8C0C-69EF5FC32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9868B-C2EE-4F75-BDA6-03BF4DD6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5847-69A5-407B-9A4F-B3B72E5D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F0ADF-37D9-4A30-A9C3-F395218A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7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DC9A3-5F16-4E71-8EE1-2CDE5D2C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97112-5506-4264-BA47-A665231AF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935CB-ABEB-4F93-B8AF-C6787FB28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F62C0-529F-4957-923C-AC03797D980B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1F531-FC43-42D2-A95A-F26E99A2A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6475-C14C-43AF-80B6-3E0462C4B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932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FDC1-8C7A-E64F-900F-A552767E8EB8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6C278-191B-497A-A838-F446DD1F65C5}" type="datetimeFigureOut">
              <a:rPr lang="en-NZ" smtClean="0"/>
              <a:t>6/05/2020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62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torua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wiifm69/2424168458/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anada_wordmark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en.wikipedia.org/wiki/Geography_of_Australia" TargetMode="External"/><Relationship Id="rId7" Type="http://schemas.openxmlformats.org/officeDocument/2006/relationships/hyperlink" Target="https://de.wikipedia.org/wiki/Hawaii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hyperlink" Target="https://th.wikipedia.org/wiki/%E0%B9%80%E0%B8%9A%E0%B8%AD%E0%B8%A3%E0%B9%8C%E0%B9%80%E0%B8%81%E0%B8%AD%E0%B8%A3%E0%B9%8C%E0%B8%84%E0%B8%B4%E0%B8%87" TargetMode="External"/><Relationship Id="rId10" Type="http://schemas.openxmlformats.org/officeDocument/2006/relationships/hyperlink" Target="http://fr.wikipedia.org/wiki/Fichier:Eiffel_Tower_Day_Sept._2005_(10).jpg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kcUul5LKn0?feature=oemb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kcUul5LKn0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dmovRtd9cw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iI7BIZLLwM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81" y="583096"/>
            <a:ext cx="6105194" cy="23986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 err="1">
                <a:solidFill>
                  <a:srgbClr val="FFFFFF"/>
                </a:solidFill>
              </a:rPr>
              <a:t>Te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i="1" dirty="0" err="1">
                <a:solidFill>
                  <a:srgbClr val="FFFFFF"/>
                </a:solidFill>
              </a:rPr>
              <a:t>Reo</a:t>
            </a:r>
            <a:r>
              <a:rPr lang="en-US" i="1" dirty="0">
                <a:solidFill>
                  <a:srgbClr val="FFFFFF"/>
                </a:solidFill>
              </a:rPr>
              <a:t> Māori</a:t>
            </a:r>
            <a:br>
              <a:rPr lang="en-US" i="1" dirty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</a:rPr>
              <a:t>Class 8 Week 10 (1 and 4 May)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3429001"/>
            <a:ext cx="6105194" cy="203089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Karakia/</a:t>
            </a:r>
            <a:r>
              <a:rPr lang="en-US" sz="2000" dirty="0" err="1">
                <a:solidFill>
                  <a:srgbClr val="FFFFFF"/>
                </a:solidFill>
              </a:rPr>
              <a:t>Waiata</a:t>
            </a:r>
            <a:r>
              <a:rPr lang="en-US" sz="2000" dirty="0">
                <a:solidFill>
                  <a:srgbClr val="FFFFFF"/>
                </a:solidFill>
              </a:rPr>
              <a:t>/</a:t>
            </a:r>
            <a:r>
              <a:rPr lang="en-US" sz="2000" dirty="0" err="1">
                <a:solidFill>
                  <a:srgbClr val="FFFFFF"/>
                </a:solidFill>
              </a:rPr>
              <a:t>Mihimihi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He </a:t>
            </a:r>
            <a:r>
              <a:rPr lang="en-US" sz="2000" dirty="0" err="1">
                <a:solidFill>
                  <a:srgbClr val="FFFFFF"/>
                </a:solidFill>
              </a:rPr>
              <a:t>Whakatauki</a:t>
            </a:r>
            <a:r>
              <a:rPr lang="en-US" sz="2000" dirty="0">
                <a:solidFill>
                  <a:srgbClr val="FFFFFF"/>
                </a:solidFill>
              </a:rPr>
              <a:t> / </a:t>
            </a:r>
            <a:r>
              <a:rPr lang="en-US" sz="2000" dirty="0" err="1">
                <a:solidFill>
                  <a:srgbClr val="FFFFFF"/>
                </a:solidFill>
              </a:rPr>
              <a:t>Kiiwaha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Pronunciation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Asking Where do you live and Where are you working?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Counting: Asking How many?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How many things, how many people?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How old are you?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Days of the Week and Months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Karakia </a:t>
            </a:r>
            <a:r>
              <a:rPr lang="en-US" sz="2000" dirty="0" err="1">
                <a:solidFill>
                  <a:srgbClr val="FFFFFF"/>
                </a:solidFill>
              </a:rPr>
              <a:t>Whakamutunga</a:t>
            </a:r>
            <a:r>
              <a:rPr lang="en-US" sz="2000" dirty="0">
                <a:solidFill>
                  <a:srgbClr val="FFFFFF"/>
                </a:solidFill>
              </a:rPr>
              <a:t>: Closing Prayer- Kia Tau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BDA28B7-2D96-43A5-AAD6-98DEA26A29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965" r="21688" b="-1"/>
          <a:stretch/>
        </p:blipFill>
        <p:spPr>
          <a:xfrm>
            <a:off x="6095999" y="3481338"/>
            <a:ext cx="5941256" cy="3176603"/>
          </a:xfrm>
          <a:prstGeom prst="rect">
            <a:avLst/>
          </a:prstGeom>
        </p:spPr>
      </p:pic>
      <p:pic>
        <p:nvPicPr>
          <p:cNvPr id="11" name="Content Placeholder 10" descr="A large white building&#10;&#10;Description automatically generated">
            <a:extLst>
              <a:ext uri="{FF2B5EF4-FFF2-40B4-BE49-F238E27FC236}">
                <a16:creationId xmlns:a16="http://schemas.microsoft.com/office/drawing/2014/main" id="{A7E8475C-FD58-4327-9770-0A00A93583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832" r="-1" b="-1"/>
          <a:stretch/>
        </p:blipFill>
        <p:spPr>
          <a:xfrm>
            <a:off x="6096000" y="298527"/>
            <a:ext cx="5941256" cy="3382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6BA36-4C0F-488B-A608-C8EC5918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298520"/>
            <a:ext cx="5786509" cy="61022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Kei </a:t>
            </a:r>
            <a:r>
              <a:rPr lang="en-US" sz="66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hea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 Jody </a:t>
            </a: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 </a:t>
            </a:r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noho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ana?</a:t>
            </a: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Kei </a:t>
            </a:r>
            <a:r>
              <a:rPr lang="en-US" sz="66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hea</a:t>
            </a:r>
            <a:r>
              <a:rPr lang="en-US" sz="6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6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wahine</a:t>
            </a:r>
            <a:r>
              <a:rPr lang="en-US" sz="6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 </a:t>
            </a:r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noho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ana?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75C5A4-E27C-47B2-94F1-520A4D2D49C9}"/>
              </a:ext>
            </a:extLst>
          </p:cNvPr>
          <p:cNvSpPr txBox="1"/>
          <p:nvPr/>
        </p:nvSpPr>
        <p:spPr>
          <a:xfrm>
            <a:off x="9884958" y="6657949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n.wikipedia.org/wiki/Rotoru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NZ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7DE93-7853-4BE0-A96B-6F3F5C15F946}"/>
              </a:ext>
            </a:extLst>
          </p:cNvPr>
          <p:cNvSpPr txBox="1"/>
          <p:nvPr/>
        </p:nvSpPr>
        <p:spPr>
          <a:xfrm>
            <a:off x="9751908" y="3481346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www.flickr.com/photos/wiifm69/242416845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NZ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00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2A5D-50F5-4BA4-A607-FD807F4D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515484"/>
          </a:xfrm>
        </p:spPr>
        <p:txBody>
          <a:bodyPr>
            <a:normAutofit/>
          </a:bodyPr>
          <a:lstStyle/>
          <a:p>
            <a:r>
              <a:rPr lang="en-NZ" dirty="0"/>
              <a:t>Kei </a:t>
            </a:r>
            <a:r>
              <a:rPr lang="en-NZ" dirty="0" err="1">
                <a:solidFill>
                  <a:srgbClr val="FF0000"/>
                </a:solidFill>
              </a:rPr>
              <a:t>hea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 err="1">
                <a:solidFill>
                  <a:srgbClr val="FF0000"/>
                </a:solidFill>
              </a:rPr>
              <a:t>ia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/>
              <a:t>e </a:t>
            </a:r>
            <a:r>
              <a:rPr lang="en-NZ" dirty="0" err="1"/>
              <a:t>noho</a:t>
            </a:r>
            <a:r>
              <a:rPr lang="en-NZ" dirty="0"/>
              <a:t> ana?</a:t>
            </a:r>
            <a:br>
              <a:rPr lang="en-NZ" dirty="0"/>
            </a:br>
            <a:br>
              <a:rPr lang="en-NZ" dirty="0"/>
            </a:br>
            <a:r>
              <a:rPr lang="en-NZ" dirty="0"/>
              <a:t>Kei _________________</a:t>
            </a:r>
            <a:r>
              <a:rPr lang="en-NZ" dirty="0" err="1">
                <a:solidFill>
                  <a:srgbClr val="FF0000"/>
                </a:solidFill>
              </a:rPr>
              <a:t>ia</a:t>
            </a:r>
            <a:r>
              <a:rPr lang="en-NZ" dirty="0"/>
              <a:t> e </a:t>
            </a:r>
            <a:r>
              <a:rPr lang="en-NZ" dirty="0" err="1"/>
              <a:t>noho</a:t>
            </a:r>
            <a:r>
              <a:rPr lang="en-NZ" dirty="0"/>
              <a:t> ana.</a:t>
            </a:r>
            <a:br>
              <a:rPr lang="en-NZ" dirty="0"/>
            </a:br>
            <a:endParaRPr lang="en-NZ" dirty="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2D7C3FED-42A6-46AF-8E98-C45EC2DD3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8504" y="4625010"/>
            <a:ext cx="10614991" cy="1696278"/>
          </a:xfrm>
        </p:spPr>
      </p:pic>
    </p:spTree>
    <p:extLst>
      <p:ext uri="{BB962C8B-B14F-4D97-AF65-F5344CB8AC3E}">
        <p14:creationId xmlns:p14="http://schemas.microsoft.com/office/powerpoint/2010/main" val="148591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A5C4-360A-4724-A35B-05590782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902" y="274638"/>
            <a:ext cx="8994098" cy="6261073"/>
          </a:xfrm>
        </p:spPr>
        <p:txBody>
          <a:bodyPr/>
          <a:lstStyle/>
          <a:p>
            <a:pPr marL="257175" indent="-257175" defTabSz="342900">
              <a:spcBef>
                <a:spcPts val="750"/>
              </a:spcBef>
              <a:defRPr/>
            </a:pP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How do we ask, “ Where are you working?”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Kei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hea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koe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e mahi ana?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Kei+Place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or place name + subject + e mahi ana   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Kei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hea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koe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e mahi ana?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Where are you working?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Kei +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Makitānara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+ ahau + e mahi ana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I am working at McDonalds.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48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72818-470A-4C6D-9041-C9074AB9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Kei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600" dirty="0">
                <a:solidFill>
                  <a:srgbClr val="FFFFFF"/>
                </a:solidFill>
              </a:rPr>
              <a:t>Jill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mahi ana?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6FD23-67C7-4EFC-B321-D093B842F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299" y="2474260"/>
            <a:ext cx="4393485" cy="36771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Change the place / place name, the subject – person or people, the activity and what else can we communicate using this sentence structure?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57B22F-72C5-4658-8936-99F54DA90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32836" y="275885"/>
            <a:ext cx="4272384" cy="3065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2E62DB-8A11-474C-A5DE-7D68AD7D9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334545" y="2448592"/>
            <a:ext cx="2002536" cy="20025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E608E4-40D4-4031-BF19-697D110FE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8008706" y="3555124"/>
            <a:ext cx="3053487" cy="3053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23A75-4ACD-4D6A-9C32-69EE13FAEAEC}"/>
              </a:ext>
            </a:extLst>
          </p:cNvPr>
          <p:cNvSpPr txBox="1"/>
          <p:nvPr/>
        </p:nvSpPr>
        <p:spPr>
          <a:xfrm>
            <a:off x="7716976" y="3391469"/>
            <a:ext cx="37271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3" tooltip="https://en.wikipedia.org/wiki/Geography_of_Australia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8" tooltip="https://creativecommons.org/licenses/by-sa/3.0/"/>
              </a:rPr>
              <a:t>CC BY-SA</a:t>
            </a:r>
            <a:endParaRPr lang="en-NZ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F44C1-BE81-4A29-9D8F-4590D7C8F0FB}"/>
              </a:ext>
            </a:extLst>
          </p:cNvPr>
          <p:cNvSpPr txBox="1"/>
          <p:nvPr/>
        </p:nvSpPr>
        <p:spPr>
          <a:xfrm>
            <a:off x="5100100" y="6514336"/>
            <a:ext cx="20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5" tooltip="https://th.wikipedia.org/wiki/%E0%B9%80%E0%B8%9A%E0%B8%AD%E0%B8%A3%E0%B9%8C%E0%B9%80%E0%B8%81%E0%B8%AD%E0%B8%A3%E0%B9%8C%E0%B8%84%E0%B8%B4%E0%B8%87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8" tooltip="https://creativecommons.org/licenses/by-sa/3.0/"/>
              </a:rPr>
              <a:t>CC BY-SA</a:t>
            </a:r>
            <a:endParaRPr lang="en-NZ" sz="900"/>
          </a:p>
        </p:txBody>
      </p:sp>
      <p:pic>
        <p:nvPicPr>
          <p:cNvPr id="10" name="Content Placeholder 9" descr="A large clock tower in front of a building&#10;&#10;Description automatically generated">
            <a:extLst>
              <a:ext uri="{FF2B5EF4-FFF2-40B4-BE49-F238E27FC236}">
                <a16:creationId xmlns:a16="http://schemas.microsoft.com/office/drawing/2014/main" id="{5B8D3458-ED34-4606-85E8-425C8D7FC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79952" y="273050"/>
            <a:ext cx="2796739" cy="585311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7AD1B3-6945-4C10-A2FB-DA26215E6420}"/>
              </a:ext>
            </a:extLst>
          </p:cNvPr>
          <p:cNvSpPr txBox="1"/>
          <p:nvPr/>
        </p:nvSpPr>
        <p:spPr>
          <a:xfrm>
            <a:off x="6619168" y="6126163"/>
            <a:ext cx="3595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10" tooltip="http://fr.wikipedia.org/wiki/Fichier:Eiffel_Tower_Day_Sept._2005_(10).jpg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8" tooltip="https://creativecommons.org/licenses/by-sa/3.0/"/>
              </a:rPr>
              <a:t>CC BY-SA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1672208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0D4B-704D-4C90-8E9B-6FC16EC2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7" y="251791"/>
            <a:ext cx="11701669" cy="6414052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br>
              <a:rPr lang="en-NZ" dirty="0"/>
            </a:br>
            <a:r>
              <a:rPr lang="en-NZ" dirty="0"/>
              <a:t>Counting –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tatau</a:t>
            </a:r>
            <a:r>
              <a:rPr lang="en-NZ" dirty="0"/>
              <a:t>.</a:t>
            </a:r>
            <a:br>
              <a:rPr lang="en-NZ" dirty="0"/>
            </a:br>
            <a:br>
              <a:rPr lang="en-NZ" dirty="0"/>
            </a:br>
            <a:r>
              <a:rPr lang="en-NZ" dirty="0"/>
              <a:t>Recap – How many things?</a:t>
            </a:r>
            <a:br>
              <a:rPr lang="en-NZ" dirty="0"/>
            </a:br>
            <a:r>
              <a:rPr lang="en-NZ" dirty="0"/>
              <a:t>               How many people?</a:t>
            </a:r>
            <a:br>
              <a:rPr lang="en-NZ" dirty="0"/>
            </a:br>
            <a:r>
              <a:rPr lang="en-NZ" dirty="0"/>
              <a:t>               How young are you?</a:t>
            </a:r>
            <a:br>
              <a:rPr lang="en-NZ" dirty="0"/>
            </a:br>
            <a:r>
              <a:rPr lang="en-NZ" dirty="0"/>
              <a:t>               How young is he/she?</a:t>
            </a:r>
            <a:br>
              <a:rPr lang="en-NZ" dirty="0"/>
            </a:br>
            <a:r>
              <a:rPr lang="en-NZ" dirty="0"/>
              <a:t>               How young is Das?</a:t>
            </a:r>
            <a:br>
              <a:rPr lang="en-NZ" dirty="0"/>
            </a:br>
            <a:br>
              <a:rPr lang="en-NZ" dirty="0"/>
            </a:br>
            <a:r>
              <a:rPr lang="en-NZ" dirty="0"/>
              <a:t>Counting numbers 2-9 and 20-99.</a:t>
            </a:r>
            <a:br>
              <a:rPr lang="en-NZ" dirty="0"/>
            </a:br>
            <a:r>
              <a:rPr lang="en-NZ" dirty="0"/>
              <a:t>Ordinal numbers tuatahi-1st, </a:t>
            </a:r>
            <a:r>
              <a:rPr lang="en-NZ" dirty="0" err="1"/>
              <a:t>tuarua</a:t>
            </a:r>
            <a:r>
              <a:rPr lang="en-NZ" dirty="0"/>
              <a:t> -2</a:t>
            </a:r>
            <a:r>
              <a:rPr lang="en-NZ" baseline="30000" dirty="0"/>
              <a:t>nd</a:t>
            </a:r>
            <a:r>
              <a:rPr lang="en-NZ" dirty="0"/>
              <a:t>, tuatoru-3</a:t>
            </a:r>
            <a:r>
              <a:rPr lang="en-NZ" baseline="30000" dirty="0"/>
              <a:t>rd, </a:t>
            </a:r>
            <a:r>
              <a:rPr lang="en-NZ" dirty="0" err="1"/>
              <a:t>tuawhā</a:t>
            </a:r>
            <a:r>
              <a:rPr lang="en-NZ" dirty="0"/>
              <a:t> – 4</a:t>
            </a:r>
            <a:r>
              <a:rPr lang="en-NZ" baseline="30000" dirty="0"/>
              <a:t>th</a:t>
            </a:r>
            <a:r>
              <a:rPr lang="en-NZ" dirty="0"/>
              <a:t>, </a:t>
            </a:r>
            <a:r>
              <a:rPr lang="en-NZ" dirty="0" err="1"/>
              <a:t>tuawhitu</a:t>
            </a:r>
            <a:r>
              <a:rPr lang="en-NZ" dirty="0"/>
              <a:t> – 5</a:t>
            </a:r>
            <a:r>
              <a:rPr lang="en-NZ" baseline="30000" dirty="0"/>
              <a:t>th</a:t>
            </a:r>
            <a:r>
              <a:rPr lang="en-NZ" dirty="0"/>
              <a:t>, </a:t>
            </a:r>
            <a:r>
              <a:rPr lang="en-NZ" dirty="0" err="1"/>
              <a:t>tuaono</a:t>
            </a:r>
            <a:r>
              <a:rPr lang="en-NZ" dirty="0"/>
              <a:t> – 6</a:t>
            </a:r>
            <a:r>
              <a:rPr lang="en-NZ" baseline="30000" dirty="0"/>
              <a:t>th,  etc…</a:t>
            </a:r>
            <a:br>
              <a:rPr lang="en-NZ" baseline="30000" dirty="0"/>
            </a:br>
            <a:br>
              <a:rPr lang="en-NZ" baseline="30000" dirty="0"/>
            </a:br>
            <a:br>
              <a:rPr lang="en-NZ" sz="4900" baseline="30000" dirty="0"/>
            </a:br>
            <a:endParaRPr lang="en-NZ" sz="4900" dirty="0"/>
          </a:p>
        </p:txBody>
      </p:sp>
    </p:spTree>
    <p:extLst>
      <p:ext uri="{BB962C8B-B14F-4D97-AF65-F5344CB8AC3E}">
        <p14:creationId xmlns:p14="http://schemas.microsoft.com/office/powerpoint/2010/main" val="386708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E739FF-F1E9-44AD-9FC6-AA1AA2F8DD55}"/>
              </a:ext>
            </a:extLst>
          </p:cNvPr>
          <p:cNvSpPr txBox="1"/>
          <p:nvPr/>
        </p:nvSpPr>
        <p:spPr>
          <a:xfrm>
            <a:off x="172278" y="225287"/>
            <a:ext cx="11794435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Counting (10-100)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By now, you have learnt the numbers 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1 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through to 10. Learning the numbers 10 to 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100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builds on the numbers you have learnt and as long as you know the numbers 1-10 then you will have little trouble with this work. Look at the following numbers below: 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Use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 before 2 to 9 and 20 to 99.</a:t>
            </a: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10       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tekau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16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     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tekau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mā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ono</a:t>
            </a: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17       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tekau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mā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whitu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20 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     e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rua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tekau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21       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rua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tekau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mā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tahi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22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      e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rua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tekau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mā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rua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30       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toru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tekau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37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      e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toru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tekau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mā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whitu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49      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e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whā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tekau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mā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iwa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54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      e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rima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tekau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mā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whā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62      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e ono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tekau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mā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rua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71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      e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whitu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tekau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mā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tahi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99       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iwa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tekau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mā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iwa</a:t>
            </a: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100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   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kotahi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rau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9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0FC5-EB7A-4689-9BA5-53C89438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to communicate the day and date…</a:t>
            </a:r>
          </a:p>
        </p:txBody>
      </p:sp>
    </p:spTree>
    <p:extLst>
      <p:ext uri="{BB962C8B-B14F-4D97-AF65-F5344CB8AC3E}">
        <p14:creationId xmlns:p14="http://schemas.microsoft.com/office/powerpoint/2010/main" val="515284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06099-7C66-492E-A2D0-F7068D90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083212"/>
            <a:ext cx="7080738" cy="4332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Ngā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wiki: Days of the week.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Rāhina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Rātu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Raapa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Rāpare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Rāmere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Rāhoroi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Rātapu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Rātapu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Anei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ngā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wiki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nei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e…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Sung to the tune of the banana boat song.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NZ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80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72B8A-1798-45AD-8F44-13B364B6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r>
              <a:rPr lang="en-NZ" sz="4800">
                <a:solidFill>
                  <a:srgbClr val="FFFFFF"/>
                </a:solidFill>
              </a:rPr>
              <a:t>Ngā marama o te tau; Months of the year.</a:t>
            </a:r>
          </a:p>
        </p:txBody>
      </p:sp>
      <p:pic>
        <p:nvPicPr>
          <p:cNvPr id="2050" name="Picture 2" descr="Poster to share the months of the year in Māori. Free and printable from Classroom Treasures.">
            <a:extLst>
              <a:ext uri="{FF2B5EF4-FFF2-40B4-BE49-F238E27FC236}">
                <a16:creationId xmlns:a16="http://schemas.microsoft.com/office/drawing/2014/main" id="{089A53A0-EA2B-431F-BF02-3796A417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760" y="126608"/>
            <a:ext cx="7033845" cy="65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76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CE4E-086B-42EE-8F81-0993E31C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3" y="159027"/>
            <a:ext cx="11915334" cy="6533322"/>
          </a:xfrm>
        </p:spPr>
        <p:txBody>
          <a:bodyPr>
            <a:normAutofit fontScale="90000"/>
          </a:bodyPr>
          <a:lstStyle/>
          <a:p>
            <a:r>
              <a:rPr lang="en-NZ" dirty="0"/>
              <a:t>Ko </a:t>
            </a:r>
            <a:r>
              <a:rPr lang="en-NZ" dirty="0" err="1"/>
              <a:t>Rāhina</a:t>
            </a:r>
            <a:r>
              <a:rPr lang="en-NZ" dirty="0"/>
              <a:t>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rā</a:t>
            </a:r>
            <a:r>
              <a:rPr lang="en-NZ" dirty="0"/>
              <a:t> </a:t>
            </a:r>
            <a:r>
              <a:rPr lang="en-NZ" dirty="0" err="1"/>
              <a:t>tuawhā</a:t>
            </a:r>
            <a:r>
              <a:rPr lang="en-NZ" dirty="0"/>
              <a:t> o Mei.</a:t>
            </a:r>
            <a:br>
              <a:rPr lang="en-NZ" dirty="0"/>
            </a:br>
            <a:r>
              <a:rPr lang="en-NZ" dirty="0"/>
              <a:t>Ko </a:t>
            </a:r>
            <a:r>
              <a:rPr lang="en-NZ" dirty="0" err="1"/>
              <a:t>Rātapu</a:t>
            </a:r>
            <a:r>
              <a:rPr lang="en-NZ" dirty="0"/>
              <a:t>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rā</a:t>
            </a:r>
            <a:r>
              <a:rPr lang="en-NZ" dirty="0"/>
              <a:t> </a:t>
            </a:r>
            <a:r>
              <a:rPr lang="en-NZ" dirty="0" err="1"/>
              <a:t>whare</a:t>
            </a:r>
            <a:r>
              <a:rPr lang="en-NZ" dirty="0"/>
              <a:t> </a:t>
            </a:r>
            <a:r>
              <a:rPr lang="en-NZ" dirty="0" err="1"/>
              <a:t>karakia</a:t>
            </a:r>
            <a:r>
              <a:rPr lang="en-NZ" dirty="0"/>
              <a:t>.</a:t>
            </a:r>
            <a:br>
              <a:rPr lang="en-NZ" dirty="0"/>
            </a:br>
            <a:r>
              <a:rPr lang="en-NZ" dirty="0"/>
              <a:t>Ko </a:t>
            </a:r>
            <a:r>
              <a:rPr lang="en-NZ" dirty="0" err="1"/>
              <a:t>Raapa</a:t>
            </a:r>
            <a:r>
              <a:rPr lang="en-NZ" dirty="0"/>
              <a:t>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rā</a:t>
            </a:r>
            <a:r>
              <a:rPr lang="en-NZ" dirty="0"/>
              <a:t> </a:t>
            </a:r>
            <a:r>
              <a:rPr lang="en-NZ" dirty="0" err="1"/>
              <a:t>rua</a:t>
            </a:r>
            <a:r>
              <a:rPr lang="en-NZ" dirty="0"/>
              <a:t> </a:t>
            </a:r>
            <a:r>
              <a:rPr lang="en-NZ" dirty="0" err="1"/>
              <a:t>tekau</a:t>
            </a:r>
            <a:r>
              <a:rPr lang="en-NZ" dirty="0"/>
              <a:t> </a:t>
            </a:r>
            <a:r>
              <a:rPr lang="en-NZ" dirty="0" err="1"/>
              <a:t>mā</a:t>
            </a:r>
            <a:r>
              <a:rPr lang="en-NZ" dirty="0"/>
              <a:t> </a:t>
            </a:r>
            <a:r>
              <a:rPr lang="en-NZ" dirty="0" err="1"/>
              <a:t>tahi</a:t>
            </a:r>
            <a:r>
              <a:rPr lang="en-NZ" dirty="0"/>
              <a:t> o </a:t>
            </a:r>
            <a:r>
              <a:rPr lang="en-NZ" dirty="0" err="1"/>
              <a:t>Paengawhāwhā</a:t>
            </a:r>
            <a:br>
              <a:rPr lang="en-NZ" dirty="0"/>
            </a:br>
            <a:r>
              <a:rPr lang="en-NZ" dirty="0"/>
              <a:t>Ko </a:t>
            </a:r>
            <a:r>
              <a:rPr lang="en-NZ" dirty="0" err="1"/>
              <a:t>Rāmere</a:t>
            </a:r>
            <a:r>
              <a:rPr lang="en-NZ" dirty="0"/>
              <a:t>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rā</a:t>
            </a:r>
            <a:r>
              <a:rPr lang="en-NZ" dirty="0"/>
              <a:t> </a:t>
            </a:r>
            <a:r>
              <a:rPr lang="en-NZ" dirty="0" err="1"/>
              <a:t>tekau</a:t>
            </a:r>
            <a:r>
              <a:rPr lang="en-NZ" dirty="0"/>
              <a:t> </a:t>
            </a:r>
            <a:r>
              <a:rPr lang="en-NZ" dirty="0" err="1"/>
              <a:t>mā</a:t>
            </a:r>
            <a:r>
              <a:rPr lang="en-NZ" dirty="0"/>
              <a:t> </a:t>
            </a:r>
            <a:r>
              <a:rPr lang="en-NZ" dirty="0" err="1"/>
              <a:t>toru</a:t>
            </a:r>
            <a:r>
              <a:rPr lang="en-NZ" dirty="0"/>
              <a:t> o …</a:t>
            </a:r>
            <a:br>
              <a:rPr lang="en-NZ" dirty="0"/>
            </a:br>
            <a:r>
              <a:rPr lang="en-NZ" dirty="0"/>
              <a:t>Ko </a:t>
            </a:r>
            <a:r>
              <a:rPr lang="en-NZ" dirty="0" err="1"/>
              <a:t>Rāhoroi</a:t>
            </a:r>
            <a:r>
              <a:rPr lang="en-NZ" dirty="0"/>
              <a:t>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rā</a:t>
            </a:r>
            <a:r>
              <a:rPr lang="en-NZ" dirty="0"/>
              <a:t> </a:t>
            </a:r>
            <a:r>
              <a:rPr lang="en-NZ" dirty="0" err="1"/>
              <a:t>tuarua</a:t>
            </a:r>
            <a:r>
              <a:rPr lang="en-NZ" dirty="0"/>
              <a:t> o </a:t>
            </a:r>
            <a:r>
              <a:rPr lang="en-NZ" dirty="0" err="1"/>
              <a:t>Pipiri</a:t>
            </a:r>
            <a:r>
              <a:rPr lang="en-NZ" dirty="0"/>
              <a:t>.</a:t>
            </a:r>
            <a:br>
              <a:rPr lang="en-NZ" dirty="0"/>
            </a:br>
            <a:r>
              <a:rPr lang="en-NZ" dirty="0"/>
              <a:t>Ko </a:t>
            </a:r>
            <a:r>
              <a:rPr lang="en-NZ" dirty="0" err="1"/>
              <a:t>Rātu</a:t>
            </a:r>
            <a:r>
              <a:rPr lang="en-NZ" dirty="0"/>
              <a:t>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pō</a:t>
            </a:r>
            <a:r>
              <a:rPr lang="en-NZ" dirty="0"/>
              <a:t> </a:t>
            </a:r>
            <a:r>
              <a:rPr lang="en-NZ" dirty="0" err="1"/>
              <a:t>tuaono</a:t>
            </a:r>
            <a:r>
              <a:rPr lang="en-NZ" dirty="0"/>
              <a:t> o </a:t>
            </a:r>
            <a:r>
              <a:rPr lang="en-NZ" dirty="0" err="1"/>
              <a:t>te</a:t>
            </a:r>
            <a:r>
              <a:rPr lang="en-NZ" dirty="0"/>
              <a:t> wiki.</a:t>
            </a:r>
            <a:br>
              <a:rPr lang="en-NZ" dirty="0"/>
            </a:br>
            <a:br>
              <a:rPr lang="en-NZ" dirty="0"/>
            </a:br>
            <a:r>
              <a:rPr lang="en-NZ" i="1" dirty="0">
                <a:latin typeface="Batang" panose="02030600000101010101" pitchFamily="18" charset="-127"/>
                <a:ea typeface="Batang" panose="02030600000101010101" pitchFamily="18" charset="-127"/>
              </a:rPr>
              <a:t>Ko </a:t>
            </a:r>
            <a:r>
              <a:rPr lang="en-NZ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te</a:t>
            </a:r>
            <a:r>
              <a:rPr lang="en-NZ" i="1" dirty="0">
                <a:latin typeface="Batang" panose="02030600000101010101" pitchFamily="18" charset="-127"/>
                <a:ea typeface="Batang" panose="02030600000101010101" pitchFamily="18" charset="-127"/>
              </a:rPr>
              <a:t> aha </a:t>
            </a:r>
            <a:r>
              <a:rPr lang="en-NZ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te</a:t>
            </a:r>
            <a:r>
              <a:rPr lang="en-NZ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NZ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rā</a:t>
            </a:r>
            <a:r>
              <a:rPr lang="en-NZ" i="1" dirty="0">
                <a:latin typeface="Batang" panose="02030600000101010101" pitchFamily="18" charset="-127"/>
                <a:ea typeface="Batang" panose="02030600000101010101" pitchFamily="18" charset="-127"/>
              </a:rPr>
              <a:t> o </a:t>
            </a:r>
            <a:r>
              <a:rPr lang="en-NZ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tō</a:t>
            </a:r>
            <a:r>
              <a:rPr lang="en-NZ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NZ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rā</a:t>
            </a:r>
            <a:r>
              <a:rPr lang="en-NZ" i="1" dirty="0">
                <a:latin typeface="Batang" panose="02030600000101010101" pitchFamily="18" charset="-127"/>
                <a:ea typeface="Batang" panose="02030600000101010101" pitchFamily="18" charset="-127"/>
              </a:rPr>
              <a:t> whanau?</a:t>
            </a:r>
            <a:br>
              <a:rPr lang="en-NZ" i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NZ" i="1" dirty="0">
                <a:latin typeface="Batang" panose="02030600000101010101" pitchFamily="18" charset="-127"/>
                <a:ea typeface="Batang" panose="02030600000101010101" pitchFamily="18" charset="-127"/>
              </a:rPr>
              <a:t>What day is your birthday?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837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2169-8866-47DA-BD98-86C547C99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549567"/>
          </a:xfrm>
        </p:spPr>
        <p:txBody>
          <a:bodyPr>
            <a:normAutofit/>
          </a:bodyPr>
          <a:lstStyle/>
          <a:p>
            <a:r>
              <a:rPr lang="en-NZ" sz="3600" dirty="0">
                <a:latin typeface="Arial Nova" panose="020B0504020202020204" pitchFamily="34" charset="0"/>
              </a:rPr>
              <a:t>He </a:t>
            </a:r>
            <a:r>
              <a:rPr lang="en-NZ" sz="3600" dirty="0" err="1">
                <a:latin typeface="Arial Nova" panose="020B0504020202020204" pitchFamily="34" charset="0"/>
              </a:rPr>
              <a:t>hōnore</a:t>
            </a:r>
            <a:r>
              <a:rPr lang="en-NZ" sz="3600" dirty="0">
                <a:latin typeface="Arial Nova" panose="020B0504020202020204" pitchFamily="34" charset="0"/>
              </a:rPr>
              <a:t>, he </a:t>
            </a:r>
            <a:r>
              <a:rPr lang="en-NZ" sz="3600" dirty="0" err="1">
                <a:latin typeface="Arial Nova" panose="020B0504020202020204" pitchFamily="34" charset="0"/>
              </a:rPr>
              <a:t>korōria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te</a:t>
            </a:r>
            <a:r>
              <a:rPr lang="en-NZ" sz="3600" dirty="0">
                <a:latin typeface="Arial Nova" panose="020B0504020202020204" pitchFamily="34" charset="0"/>
              </a:rPr>
              <a:t> Atua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>
                <a:latin typeface="Arial Nova" panose="020B0504020202020204" pitchFamily="34" charset="0"/>
              </a:rPr>
              <a:t>He </a:t>
            </a:r>
            <a:r>
              <a:rPr lang="en-NZ" sz="3600" dirty="0" err="1">
                <a:latin typeface="Arial Nova" panose="020B0504020202020204" pitchFamily="34" charset="0"/>
              </a:rPr>
              <a:t>maungārongo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te</a:t>
            </a:r>
            <a:r>
              <a:rPr lang="en-NZ" sz="3600" dirty="0">
                <a:latin typeface="Arial Nova" panose="020B0504020202020204" pitchFamily="34" charset="0"/>
              </a:rPr>
              <a:t> whenua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>
                <a:latin typeface="Arial Nova" panose="020B0504020202020204" pitchFamily="34" charset="0"/>
              </a:rPr>
              <a:t>He </a:t>
            </a:r>
            <a:r>
              <a:rPr lang="en-NZ" sz="3600" dirty="0" err="1">
                <a:latin typeface="Arial Nova" panose="020B0504020202020204" pitchFamily="34" charset="0"/>
              </a:rPr>
              <a:t>whakaaro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pai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ngā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tāngata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katoa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 err="1">
                <a:latin typeface="Arial Nova" panose="020B0504020202020204" pitchFamily="34" charset="0"/>
              </a:rPr>
              <a:t>Hangā</a:t>
            </a:r>
            <a:r>
              <a:rPr lang="en-NZ" sz="3600" dirty="0">
                <a:latin typeface="Arial Nova" panose="020B0504020202020204" pitchFamily="34" charset="0"/>
              </a:rPr>
              <a:t> e </a:t>
            </a:r>
            <a:r>
              <a:rPr lang="en-NZ" sz="3600" dirty="0" err="1">
                <a:latin typeface="Arial Nova" panose="020B0504020202020204" pitchFamily="34" charset="0"/>
              </a:rPr>
              <a:t>te</a:t>
            </a:r>
            <a:r>
              <a:rPr lang="en-NZ" sz="3600" dirty="0">
                <a:latin typeface="Arial Nova" panose="020B0504020202020204" pitchFamily="34" charset="0"/>
              </a:rPr>
              <a:t> Atua he </a:t>
            </a:r>
            <a:r>
              <a:rPr lang="en-NZ" sz="3600" dirty="0" err="1">
                <a:latin typeface="Arial Nova" panose="020B0504020202020204" pitchFamily="34" charset="0"/>
              </a:rPr>
              <a:t>ngākau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hou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>
                <a:latin typeface="Arial Nova" panose="020B0504020202020204" pitchFamily="34" charset="0"/>
              </a:rPr>
              <a:t>Ki roto,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tēnā</a:t>
            </a:r>
            <a:r>
              <a:rPr lang="en-NZ" sz="3600" dirty="0">
                <a:latin typeface="Arial Nova" panose="020B0504020202020204" pitchFamily="34" charset="0"/>
              </a:rPr>
              <a:t>,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tēnā</a:t>
            </a:r>
            <a:r>
              <a:rPr lang="en-NZ" sz="3600" dirty="0">
                <a:latin typeface="Arial Nova" panose="020B0504020202020204" pitchFamily="34" charset="0"/>
              </a:rPr>
              <a:t> o </a:t>
            </a:r>
            <a:r>
              <a:rPr lang="en-NZ" sz="3600" dirty="0" err="1">
                <a:latin typeface="Arial Nova" panose="020B0504020202020204" pitchFamily="34" charset="0"/>
              </a:rPr>
              <a:t>mātou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 err="1">
                <a:latin typeface="Arial Nova" panose="020B0504020202020204" pitchFamily="34" charset="0"/>
              </a:rPr>
              <a:t>Whakatōngia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tō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wairua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tapu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 err="1">
                <a:latin typeface="Arial Nova" panose="020B0504020202020204" pitchFamily="34" charset="0"/>
              </a:rPr>
              <a:t>Hei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awhina</a:t>
            </a:r>
            <a:r>
              <a:rPr lang="en-NZ" sz="3600" dirty="0">
                <a:latin typeface="Arial Nova" panose="020B0504020202020204" pitchFamily="34" charset="0"/>
              </a:rPr>
              <a:t>, </a:t>
            </a:r>
            <a:r>
              <a:rPr lang="en-NZ" sz="3600" dirty="0" err="1">
                <a:latin typeface="Arial Nova" panose="020B0504020202020204" pitchFamily="34" charset="0"/>
              </a:rPr>
              <a:t>hei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tohutohu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i</a:t>
            </a:r>
            <a:r>
              <a:rPr lang="en-NZ" sz="3600" dirty="0">
                <a:latin typeface="Arial Nova" panose="020B0504020202020204" pitchFamily="34" charset="0"/>
              </a:rPr>
              <a:t> ā </a:t>
            </a:r>
            <a:r>
              <a:rPr lang="en-NZ" sz="3600" dirty="0" err="1">
                <a:latin typeface="Arial Nova" panose="020B0504020202020204" pitchFamily="34" charset="0"/>
              </a:rPr>
              <a:t>mātou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 err="1">
                <a:latin typeface="Arial Nova" panose="020B0504020202020204" pitchFamily="34" charset="0"/>
              </a:rPr>
              <a:t>hei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ako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hoki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ngā</a:t>
            </a:r>
            <a:r>
              <a:rPr lang="en-NZ" sz="3600" dirty="0">
                <a:latin typeface="Arial Nova" panose="020B0504020202020204" pitchFamily="34" charset="0"/>
              </a:rPr>
              <a:t> mahi </a:t>
            </a:r>
            <a:r>
              <a:rPr lang="en-NZ" sz="3600" dirty="0" err="1">
                <a:latin typeface="Arial Nova" panose="020B0504020202020204" pitchFamily="34" charset="0"/>
              </a:rPr>
              <a:t>mō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tēnei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rā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>
                <a:latin typeface="Arial Nova" panose="020B0504020202020204" pitchFamily="34" charset="0"/>
              </a:rPr>
              <a:t>Amine.</a:t>
            </a:r>
          </a:p>
        </p:txBody>
      </p:sp>
    </p:spTree>
    <p:extLst>
      <p:ext uri="{BB962C8B-B14F-4D97-AF65-F5344CB8AC3E}">
        <p14:creationId xmlns:p14="http://schemas.microsoft.com/office/powerpoint/2010/main" val="429131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DE16E-9E06-446F-9367-2CA535FF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 te aha te rā o tō rā whanau?</a:t>
            </a:r>
          </a:p>
        </p:txBody>
      </p:sp>
    </p:spTree>
    <p:extLst>
      <p:ext uri="{BB962C8B-B14F-4D97-AF65-F5344CB8AC3E}">
        <p14:creationId xmlns:p14="http://schemas.microsoft.com/office/powerpoint/2010/main" val="1247715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8EFB-A4DB-4146-93A3-F92CF2AF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Online Media 3" title="08 Ko Te Whaea">
            <a:hlinkClick r:id="" action="ppaction://media"/>
            <a:extLst>
              <a:ext uri="{FF2B5EF4-FFF2-40B4-BE49-F238E27FC236}">
                <a16:creationId xmlns:a16="http://schemas.microsoft.com/office/drawing/2014/main" id="{7B3EECD2-D0CE-44CB-8693-C5C913DF14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ED3C-E6C7-489A-B258-A39FC612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52" y="624110"/>
            <a:ext cx="9872761" cy="3192516"/>
          </a:xfrm>
        </p:spPr>
        <p:txBody>
          <a:bodyPr>
            <a:normAutofit/>
          </a:bodyPr>
          <a:lstStyle/>
          <a:p>
            <a:r>
              <a:rPr lang="en-NZ" sz="5400" dirty="0"/>
              <a:t>Karakia </a:t>
            </a:r>
            <a:r>
              <a:rPr lang="en-NZ" sz="5400" dirty="0" err="1"/>
              <a:t>Whakamutunga</a:t>
            </a: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175229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8EFB-A4DB-4146-93A3-F92CF2AF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Online Media 3" title="08 Ko Te Whaea">
            <a:hlinkClick r:id="" action="ppaction://media"/>
            <a:extLst>
              <a:ext uri="{FF2B5EF4-FFF2-40B4-BE49-F238E27FC236}">
                <a16:creationId xmlns:a16="http://schemas.microsoft.com/office/drawing/2014/main" id="{7B3EECD2-D0CE-44CB-8693-C5C913DF14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2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87BFE-9FED-49B4-86E9-A1D54D0A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Online Media 3" title="He Honore">
            <a:hlinkClick r:id="" action="ppaction://media"/>
            <a:extLst>
              <a:ext uri="{FF2B5EF4-FFF2-40B4-BE49-F238E27FC236}">
                <a16:creationId xmlns:a16="http://schemas.microsoft.com/office/drawing/2014/main" id="{8B0E18B5-60C1-437A-9C09-BFF1A1A5C4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1520" y="365125"/>
            <a:ext cx="1062228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C88C6-A44D-40EB-A0A8-60253C2A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whakatauki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Ahakoa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he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iti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he pounamu.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Although it may be small, it is a treasure.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kiiwaha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Ka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wāni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kē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 = WOW!!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41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BD04-2EA6-42E4-A228-B4C119DC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A Haka Mana | Maori words, Maori songs, Maori">
            <a:extLst>
              <a:ext uri="{FF2B5EF4-FFF2-40B4-BE49-F238E27FC236}">
                <a16:creationId xmlns:a16="http://schemas.microsoft.com/office/drawing/2014/main" id="{2974DBA6-31D2-48F3-A7A5-E71A8935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9" y="365125"/>
            <a:ext cx="11366694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2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 Media 3" title="A ha ka ma na slow and fast">
            <a:hlinkClick r:id="" action="ppaction://media"/>
            <a:extLst>
              <a:ext uri="{FF2B5EF4-FFF2-40B4-BE49-F238E27FC236}">
                <a16:creationId xmlns:a16="http://schemas.microsoft.com/office/drawing/2014/main" id="{09EBE934-7A18-4EED-B9D5-69B0BBC1D75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530" y="159026"/>
            <a:ext cx="11820940" cy="655982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3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7BEF-B699-428B-A49C-63D7320C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9" y="365126"/>
            <a:ext cx="11754678" cy="509518"/>
          </a:xfrm>
        </p:spPr>
        <p:txBody>
          <a:bodyPr>
            <a:normAutofit fontScale="90000"/>
          </a:bodyPr>
          <a:lstStyle/>
          <a:p>
            <a:r>
              <a:rPr lang="en-NZ" dirty="0"/>
              <a:t>Vowel Song – </a:t>
            </a:r>
            <a:r>
              <a:rPr lang="en-NZ" dirty="0" err="1"/>
              <a:t>Piata</a:t>
            </a:r>
            <a:r>
              <a:rPr lang="en-NZ" dirty="0"/>
              <a:t> </a:t>
            </a:r>
            <a:r>
              <a:rPr lang="en-NZ" dirty="0" err="1"/>
              <a:t>piata</a:t>
            </a:r>
            <a:r>
              <a:rPr lang="en-NZ" dirty="0"/>
              <a:t> </a:t>
            </a:r>
            <a:r>
              <a:rPr lang="en-NZ" dirty="0" err="1"/>
              <a:t>ngā</a:t>
            </a:r>
            <a:r>
              <a:rPr lang="en-NZ" dirty="0"/>
              <a:t> </a:t>
            </a:r>
            <a:r>
              <a:rPr lang="en-NZ" dirty="0" err="1"/>
              <a:t>whetu</a:t>
            </a:r>
            <a:r>
              <a:rPr lang="en-NZ" dirty="0"/>
              <a:t>-Twinkle </a:t>
            </a:r>
            <a:r>
              <a:rPr lang="en-NZ" dirty="0" err="1"/>
              <a:t>twinkle</a:t>
            </a:r>
            <a:endParaRPr lang="en-NZ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7F744D6-3BB5-48B4-AB09-EB5D73E3D7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5529" y="874644"/>
          <a:ext cx="11754678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9113">
                  <a:extLst>
                    <a:ext uri="{9D8B030D-6E8A-4147-A177-3AD203B41FA5}">
                      <a16:colId xmlns:a16="http://schemas.microsoft.com/office/drawing/2014/main" val="1490611820"/>
                    </a:ext>
                  </a:extLst>
                </a:gridCol>
                <a:gridCol w="1959113">
                  <a:extLst>
                    <a:ext uri="{9D8B030D-6E8A-4147-A177-3AD203B41FA5}">
                      <a16:colId xmlns:a16="http://schemas.microsoft.com/office/drawing/2014/main" val="1746791076"/>
                    </a:ext>
                  </a:extLst>
                </a:gridCol>
                <a:gridCol w="1959113">
                  <a:extLst>
                    <a:ext uri="{9D8B030D-6E8A-4147-A177-3AD203B41FA5}">
                      <a16:colId xmlns:a16="http://schemas.microsoft.com/office/drawing/2014/main" val="1386230440"/>
                    </a:ext>
                  </a:extLst>
                </a:gridCol>
                <a:gridCol w="1959113">
                  <a:extLst>
                    <a:ext uri="{9D8B030D-6E8A-4147-A177-3AD203B41FA5}">
                      <a16:colId xmlns:a16="http://schemas.microsoft.com/office/drawing/2014/main" val="2436221789"/>
                    </a:ext>
                  </a:extLst>
                </a:gridCol>
                <a:gridCol w="1959113">
                  <a:extLst>
                    <a:ext uri="{9D8B030D-6E8A-4147-A177-3AD203B41FA5}">
                      <a16:colId xmlns:a16="http://schemas.microsoft.com/office/drawing/2014/main" val="2224965143"/>
                    </a:ext>
                  </a:extLst>
                </a:gridCol>
                <a:gridCol w="1959113">
                  <a:extLst>
                    <a:ext uri="{9D8B030D-6E8A-4147-A177-3AD203B41FA5}">
                      <a16:colId xmlns:a16="http://schemas.microsoft.com/office/drawing/2014/main" val="4145051913"/>
                    </a:ext>
                  </a:extLst>
                </a:gridCol>
              </a:tblGrid>
              <a:tr h="978452">
                <a:tc>
                  <a:txBody>
                    <a:bodyPr/>
                    <a:lstStyle/>
                    <a:p>
                      <a:r>
                        <a:rPr lang="en-NZ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           </a:t>
                      </a:r>
                      <a:r>
                        <a:rPr lang="en-NZ" sz="6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/>
                        <a:t>  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/>
                        <a:t>    </a:t>
                      </a:r>
                      <a:r>
                        <a:rPr lang="en-NZ" sz="6000" dirty="0" err="1"/>
                        <a:t>i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/>
                        <a:t>  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325125"/>
                  </a:ext>
                </a:extLst>
              </a:tr>
              <a:tr h="978452">
                <a:tc>
                  <a:txBody>
                    <a:bodyPr/>
                    <a:lstStyle/>
                    <a:p>
                      <a:r>
                        <a:rPr lang="en-NZ" dirty="0"/>
                        <a:t>           </a:t>
                      </a:r>
                      <a:r>
                        <a:rPr lang="en-NZ" sz="6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>
                          <a:solidFill>
                            <a:srgbClr val="FF0000"/>
                          </a:solidFill>
                        </a:rPr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/>
                        <a:t>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/>
                        <a:t>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ao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/>
                        <a:t>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959636"/>
                  </a:ext>
                </a:extLst>
              </a:tr>
              <a:tr h="978452">
                <a:tc>
                  <a:txBody>
                    <a:bodyPr/>
                    <a:lstStyle/>
                    <a:p>
                      <a:r>
                        <a:rPr lang="en-NZ" sz="6000" dirty="0"/>
                        <a:t>  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ea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>
                          <a:solidFill>
                            <a:srgbClr val="FF0000"/>
                          </a:solidFill>
                        </a:rPr>
                        <a:t>ee</a:t>
                      </a:r>
                      <a:endParaRPr lang="en-NZ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ei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eo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eu</a:t>
                      </a:r>
                      <a:endParaRPr lang="en-NZ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37226"/>
                  </a:ext>
                </a:extLst>
              </a:tr>
              <a:tr h="978452">
                <a:tc>
                  <a:txBody>
                    <a:bodyPr/>
                    <a:lstStyle/>
                    <a:p>
                      <a:r>
                        <a:rPr lang="en-NZ" sz="6000" dirty="0"/>
                        <a:t>    </a:t>
                      </a:r>
                      <a:r>
                        <a:rPr lang="en-NZ" sz="6000" dirty="0" err="1"/>
                        <a:t>i</a:t>
                      </a:r>
                      <a:r>
                        <a:rPr lang="en-NZ" sz="60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ia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ie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>
                          <a:solidFill>
                            <a:srgbClr val="FF0000"/>
                          </a:solidFill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io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iu</a:t>
                      </a:r>
                      <a:endParaRPr lang="en-NZ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987999"/>
                  </a:ext>
                </a:extLst>
              </a:tr>
              <a:tr h="978452">
                <a:tc>
                  <a:txBody>
                    <a:bodyPr/>
                    <a:lstStyle/>
                    <a:p>
                      <a:r>
                        <a:rPr lang="en-NZ" sz="6000" dirty="0"/>
                        <a:t>   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oa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oe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/>
                        <a:t>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>
                          <a:solidFill>
                            <a:srgbClr val="FF0000"/>
                          </a:solidFill>
                        </a:rPr>
                        <a:t>oo</a:t>
                      </a:r>
                      <a:endParaRPr lang="en-NZ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ou</a:t>
                      </a:r>
                      <a:endParaRPr lang="en-NZ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014874"/>
                  </a:ext>
                </a:extLst>
              </a:tr>
              <a:tr h="978452">
                <a:tc>
                  <a:txBody>
                    <a:bodyPr/>
                    <a:lstStyle/>
                    <a:p>
                      <a:r>
                        <a:rPr lang="en-NZ" sz="6000" dirty="0"/>
                        <a:t>   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ua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ue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ui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/>
                        <a:t>uo</a:t>
                      </a:r>
                      <a:endParaRPr lang="en-N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6000" dirty="0" err="1">
                          <a:solidFill>
                            <a:srgbClr val="FF0000"/>
                          </a:solidFill>
                        </a:rPr>
                        <a:t>uu</a:t>
                      </a:r>
                      <a:endParaRPr lang="en-NZ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1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20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B6B03-A936-456C-98B2-C0664F31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470" y="164893"/>
            <a:ext cx="8229600" cy="6295869"/>
          </a:xfrm>
        </p:spPr>
        <p:txBody>
          <a:bodyPr>
            <a:normAutofit/>
          </a:bodyPr>
          <a:lstStyle/>
          <a:p>
            <a:endParaRPr lang="en-NZ" sz="2100" dirty="0"/>
          </a:p>
          <a:p>
            <a:r>
              <a:rPr lang="en-NZ" sz="2800" b="1" dirty="0"/>
              <a:t>How do we ask “ Where are you living?”</a:t>
            </a:r>
          </a:p>
          <a:p>
            <a:r>
              <a:rPr lang="en-NZ" sz="2800" b="1" dirty="0"/>
              <a:t>Kei </a:t>
            </a:r>
            <a:r>
              <a:rPr lang="en-NZ" sz="2800" b="1" dirty="0" err="1"/>
              <a:t>hea</a:t>
            </a:r>
            <a:r>
              <a:rPr lang="en-NZ" sz="2800" b="1" dirty="0"/>
              <a:t> </a:t>
            </a:r>
            <a:r>
              <a:rPr lang="en-NZ" sz="2800" b="1" dirty="0" err="1"/>
              <a:t>koe</a:t>
            </a:r>
            <a:r>
              <a:rPr lang="en-NZ" sz="2800" b="1" dirty="0"/>
              <a:t> e </a:t>
            </a:r>
            <a:r>
              <a:rPr lang="en-NZ" sz="2800" b="1" dirty="0" err="1"/>
              <a:t>noho</a:t>
            </a:r>
            <a:r>
              <a:rPr lang="en-NZ" sz="2800" b="1" dirty="0"/>
              <a:t> ana?</a:t>
            </a:r>
          </a:p>
          <a:p>
            <a:r>
              <a:rPr lang="en-NZ" sz="2800" b="1" dirty="0"/>
              <a:t>Kei + Place or place name + subject + e </a:t>
            </a:r>
            <a:r>
              <a:rPr lang="en-NZ" sz="2800" b="1" dirty="0" err="1"/>
              <a:t>noho</a:t>
            </a:r>
            <a:r>
              <a:rPr lang="en-NZ" sz="2800" b="1" dirty="0"/>
              <a:t> ana   </a:t>
            </a:r>
          </a:p>
          <a:p>
            <a:endParaRPr lang="en-NZ" sz="2800" b="1" dirty="0"/>
          </a:p>
          <a:p>
            <a:pPr marL="0" indent="0">
              <a:buNone/>
            </a:pPr>
            <a:r>
              <a:rPr lang="en-NZ" sz="2800" b="1" dirty="0"/>
              <a:t>          Kei </a:t>
            </a:r>
            <a:r>
              <a:rPr lang="en-NZ" sz="2800" b="1" dirty="0" err="1"/>
              <a:t>hea</a:t>
            </a:r>
            <a:r>
              <a:rPr lang="en-NZ" sz="2800" b="1" dirty="0"/>
              <a:t> </a:t>
            </a:r>
            <a:r>
              <a:rPr lang="en-NZ" sz="2800" b="1" dirty="0" err="1"/>
              <a:t>koe</a:t>
            </a:r>
            <a:r>
              <a:rPr lang="en-NZ" sz="2800" b="1" dirty="0"/>
              <a:t> e </a:t>
            </a:r>
            <a:r>
              <a:rPr lang="en-NZ" sz="2800" b="1" dirty="0" err="1"/>
              <a:t>noho</a:t>
            </a:r>
            <a:r>
              <a:rPr lang="en-NZ" sz="2800" b="1" dirty="0"/>
              <a:t> ana?</a:t>
            </a:r>
          </a:p>
          <a:p>
            <a:pPr marL="0" indent="0">
              <a:buNone/>
            </a:pPr>
            <a:r>
              <a:rPr lang="en-NZ" sz="2800" b="1" dirty="0"/>
              <a:t>           Where are you living?</a:t>
            </a:r>
          </a:p>
          <a:p>
            <a:pPr marL="0" indent="0">
              <a:buNone/>
            </a:pPr>
            <a:endParaRPr lang="en-NZ" sz="2800" b="1" dirty="0"/>
          </a:p>
          <a:p>
            <a:pPr marL="0" indent="0">
              <a:buNone/>
            </a:pPr>
            <a:r>
              <a:rPr lang="en-NZ" sz="2800" b="1" dirty="0"/>
              <a:t>Kei + </a:t>
            </a:r>
            <a:r>
              <a:rPr lang="en-NZ" sz="2800" b="1" dirty="0" err="1"/>
              <a:t>Tāmakimakaurau</a:t>
            </a:r>
            <a:r>
              <a:rPr lang="en-NZ" sz="2800" b="1" dirty="0"/>
              <a:t> + ahau + e </a:t>
            </a:r>
            <a:r>
              <a:rPr lang="en-NZ" sz="2800" b="1" dirty="0" err="1"/>
              <a:t>noho</a:t>
            </a:r>
            <a:r>
              <a:rPr lang="en-NZ" sz="2800" b="1" dirty="0"/>
              <a:t> ana  </a:t>
            </a:r>
          </a:p>
          <a:p>
            <a:pPr marL="0" indent="0">
              <a:buNone/>
            </a:pPr>
            <a:r>
              <a:rPr lang="en-NZ" sz="2800" b="1" dirty="0"/>
              <a:t>I am living in Auckland.</a:t>
            </a:r>
          </a:p>
        </p:txBody>
      </p:sp>
    </p:spTree>
    <p:extLst>
      <p:ext uri="{BB962C8B-B14F-4D97-AF65-F5344CB8AC3E}">
        <p14:creationId xmlns:p14="http://schemas.microsoft.com/office/powerpoint/2010/main" val="155169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862</Words>
  <Application>Microsoft Office PowerPoint</Application>
  <PresentationFormat>Widescreen</PresentationFormat>
  <Paragraphs>87</Paragraphs>
  <Slides>22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Batang</vt:lpstr>
      <vt:lpstr>Arial</vt:lpstr>
      <vt:lpstr>Arial Nova</vt:lpstr>
      <vt:lpstr>Calibri</vt:lpstr>
      <vt:lpstr>Calibri Light</vt:lpstr>
      <vt:lpstr>Century Gothic</vt:lpstr>
      <vt:lpstr>Roboto</vt:lpstr>
      <vt:lpstr>Wingdings 3</vt:lpstr>
      <vt:lpstr>Office Theme</vt:lpstr>
      <vt:lpstr>1_Office Theme</vt:lpstr>
      <vt:lpstr>Wisp</vt:lpstr>
      <vt:lpstr>Te Reo Māori Class 8 Week 10 (1 and 4 May)</vt:lpstr>
      <vt:lpstr>He hōnore, he korōria ki te Atua He maungārongo ki te whenua He whakaaro pai ki ngā tāngata katoa Hangā e te Atua he ngākau hou Ki roto, ki tēnā, ki tēnā o mātou Whakatōngia tō wairua tapu Hei awhina, hei tohutohu i ā mātou hei ako hoki i ngā mahi mō tēnei rā Amine.</vt:lpstr>
      <vt:lpstr>PowerPoint Presentation</vt:lpstr>
      <vt:lpstr>PowerPoint Presentation</vt:lpstr>
      <vt:lpstr>He whakatauki: Ahakoa he iti he pounamu. Although it may be small, it is a treasure.  He kiiwaha: Ka wāni kē! = WOW!!</vt:lpstr>
      <vt:lpstr>PowerPoint Presentation</vt:lpstr>
      <vt:lpstr>PowerPoint Presentation</vt:lpstr>
      <vt:lpstr>Vowel Song – Piata piata ngā whetu-Twinkle twinkle</vt:lpstr>
      <vt:lpstr>PowerPoint Presentation</vt:lpstr>
      <vt:lpstr>Kei hea a Jody  e noho ana?    Kei hea te wahine e noho ana?</vt:lpstr>
      <vt:lpstr>Kei hea ia e noho ana?  Kei _________________ia e noho ana. </vt:lpstr>
      <vt:lpstr>How do we ask, “ Where are you working?”  Kei hea koe e mahi ana?  Kei+Place or place name + subject + e mahi ana      Kei hea koe e mahi ana? Where are you working?  Kei + Makitānara + ahau + e mahi ana I am working at McDonalds. </vt:lpstr>
      <vt:lpstr>Kei hea a Jill e mahi ana?</vt:lpstr>
      <vt:lpstr>  Counting – Te tatau.  Recap – How many things?                How many people?                How young are you?                How young is he/she?                How young is Das?  Counting numbers 2-9 and 20-99. Ordinal numbers tuatahi-1st, tuarua -2nd, tuatoru-3rd, tuawhā – 4th, tuawhitu – 5th, tuaono – 6th,  etc…   </vt:lpstr>
      <vt:lpstr>PowerPoint Presentation</vt:lpstr>
      <vt:lpstr>How to communicate the day and date…</vt:lpstr>
      <vt:lpstr>Ngā rā o te wiki: Days of the week. Rāhina Rātu Raapa Rāpare Rāmere Rāhoroi Rātapu, Rātapu Anei ngā rā o te wiki nei e…  Sung to the tune of the banana boat song. </vt:lpstr>
      <vt:lpstr>Ngā marama o te tau; Months of the year.</vt:lpstr>
      <vt:lpstr>Ko Rāhina te rā tuawhā o Mei. Ko Rātapu te rā whare karakia. Ko Raapa te rā rua tekau mā tahi o Paengawhāwhā Ko Rāmere te rā tekau mā toru o … Ko Rāhoroi te rā tuarua o Pipiri. Ko Rātu te pō tuaono o te wiki.  Ko te aha te rā o tō rā whanau? What day is your birthday? </vt:lpstr>
      <vt:lpstr>Ko te aha te rā o tō rā whanau?</vt:lpstr>
      <vt:lpstr>PowerPoint Presentation</vt:lpstr>
      <vt:lpstr>Karakia Whakamutunga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Reo Māori Class 8 Week 10 (1 and 4 May)</dc:title>
  <dc:creator>Lorraine Taogaga</dc:creator>
  <cp:lastModifiedBy>Lorraine Taogaga</cp:lastModifiedBy>
  <cp:revision>2</cp:revision>
  <dcterms:created xsi:type="dcterms:W3CDTF">2020-05-03T14:15:11Z</dcterms:created>
  <dcterms:modified xsi:type="dcterms:W3CDTF">2020-05-06T12:14:08Z</dcterms:modified>
</cp:coreProperties>
</file>